
<file path=[Content_Types].xml><?xml version="1.0" encoding="utf-8"?>
<Types xmlns="http://schemas.openxmlformats.org/package/2006/content-types"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94.xml" ContentType="application/vnd.openxmlformats-officedocument.presentationml.slide+xml"/>
  <Override PartName="/ppt/slides/slide142.xml" ContentType="application/vnd.openxmlformats-officedocument.presentationml.slide+xml"/>
  <Override PartName="/ppt/slides/slide36.xml" ContentType="application/vnd.openxmlformats-officedocument.presentationml.slide+xml"/>
  <Override PartName="/ppt/slides/slide83.xml" ContentType="application/vnd.openxmlformats-officedocument.presentationml.slide+xml"/>
  <Override PartName="/ppt/slides/slide120.xml" ContentType="application/vnd.openxmlformats-officedocument.presentationml.slide+xml"/>
  <Override PartName="/ppt/slides/slide131.xml" ContentType="application/vnd.openxmlformats-officedocument.presentationml.slide+xml"/>
  <Override PartName="/ppt/slideLayouts/slideLayout46.xml" ContentType="application/vnd.openxmlformats-officedocument.presentationml.slideLayout+xml"/>
  <Override PartName="/ppt/slides/slide25.xml" ContentType="application/vnd.openxmlformats-officedocument.presentationml.slide+xml"/>
  <Override PartName="/ppt/slides/slide72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5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ableStyles.xml" ContentType="application/vnd.openxmlformats-officedocument.presentationml.tableStyles+xml"/>
  <Override PartName="/ppt/slides/slide147.xml" ContentType="application/vnd.openxmlformats-officedocument.presentationml.slide+xml"/>
  <Override PartName="/ppt/slides/slide158.xml" ContentType="application/vnd.openxmlformats-officedocument.presentationml.slide+xml"/>
  <Override PartName="/ppt/slides/slide99.xml" ContentType="application/vnd.openxmlformats-officedocument.presentationml.slide+xml"/>
  <Override PartName="/ppt/slides/slide136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slides/slide107.xml" ContentType="application/vnd.openxmlformats-officedocument.presentationml.slide+xml"/>
  <Override PartName="/ppt/slides/slide125.xml" ContentType="application/vnd.openxmlformats-officedocument.presentationml.slide+xml"/>
  <Override PartName="/ppt/slides/slide143.xml" ContentType="application/vnd.openxmlformats-officedocument.presentationml.slide+xml"/>
  <Override PartName="/ppt/slides/slide154.xml" ContentType="application/vnd.openxmlformats-officedocument.presentationml.slide+xml"/>
  <Override PartName="/ppt/viewProps.xml" ContentType="application/vnd.openxmlformats-officedocument.presentationml.viewProp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48.xml" ContentType="application/vnd.openxmlformats-officedocument.presentationml.slide+xml"/>
  <Override PartName="/ppt/slides/slide66.xml" ContentType="application/vnd.openxmlformats-officedocument.presentationml.slide+xml"/>
  <Override PartName="/ppt/slides/slide95.xml" ContentType="application/vnd.openxmlformats-officedocument.presentationml.slide+xml"/>
  <Override PartName="/ppt/slides/slide103.xml" ContentType="application/vnd.openxmlformats-officedocument.presentationml.slide+xml"/>
  <Override PartName="/ppt/slides/slide114.xml" ContentType="application/vnd.openxmlformats-officedocument.presentationml.slide+xml"/>
  <Override PartName="/ppt/slides/slide132.xml" ContentType="application/vnd.openxmlformats-officedocument.presentationml.slide+xml"/>
  <Override PartName="/ppt/slides/slide150.xml" ContentType="application/vnd.openxmlformats-officedocument.presentationml.slide+xml"/>
  <Override PartName="/ppt/slides/slide161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29.xml" ContentType="application/vnd.openxmlformats-officedocument.presentationml.slideLayout+xml"/>
  <Default Extension="png" ContentType="image/png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55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slides/slide121.xml" ContentType="application/vnd.openxmlformats-officedocument.presentationml.slide+xml"/>
  <Override PartName="/ppt/presProps.xml" ContentType="application/vnd.openxmlformats-officedocument.presentationml.presProps+xml"/>
  <Override PartName="/ppt/slideLayouts/slideLayout18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33.xml" ContentType="application/vnd.openxmlformats-officedocument.presentationml.slide+xml"/>
  <Override PartName="/ppt/slides/slide44.xml" ContentType="application/vnd.openxmlformats-officedocument.presentationml.slide+xml"/>
  <Override PartName="/ppt/slides/slide62.xml" ContentType="application/vnd.openxmlformats-officedocument.presentationml.slide+xml"/>
  <Override PartName="/ppt/slides/slide80.xml" ContentType="application/vnd.openxmlformats-officedocument.presentationml.slide+xml"/>
  <Override PartName="/ppt/slides/slide91.xml" ContentType="application/vnd.openxmlformats-officedocument.presentationml.slide+xml"/>
  <Override PartName="/ppt/slides/slide110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43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22.xml" ContentType="application/vnd.openxmlformats-officedocument.presentationml.slide+xml"/>
  <Override PartName="/ppt/slides/slide51.xml" ContentType="application/vnd.openxmlformats-officedocument.presentationml.slide+xml"/>
  <Override PartName="/ppt/slideLayouts/slideLayout14.xml" ContentType="application/vnd.openxmlformats-officedocument.presentationml.slideLayout+xml"/>
  <Override PartName="/ppt/slideLayouts/slideLayout32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40.xml" ContentType="application/vnd.openxmlformats-officedocument.presentationml.slide+xml"/>
  <Override PartName="/ppt/slides/slide159.xml" ContentType="application/vnd.openxmlformats-officedocument.presentationml.slide+xml"/>
  <Override PartName="/ppt/slideLayouts/slideLayout21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s/slide119.xml" ContentType="application/vnd.openxmlformats-officedocument.presentationml.slide+xml"/>
  <Override PartName="/ppt/slides/slide148.xml" ContentType="application/vnd.openxmlformats-officedocument.presentationml.slide+xml"/>
  <Override PartName="/ppt/slideLayouts/slideLayout10.xml" ContentType="application/vnd.openxmlformats-officedocument.presentationml.slideLayout+xml"/>
  <Override PartName="/ppt/slides/slide89.xml" ContentType="application/vnd.openxmlformats-officedocument.presentationml.slide+xml"/>
  <Override PartName="/ppt/slides/slide108.xml" ContentType="application/vnd.openxmlformats-officedocument.presentationml.slide+xml"/>
  <Override PartName="/ppt/slides/slide126.xml" ContentType="application/vnd.openxmlformats-officedocument.presentationml.slide+xml"/>
  <Override PartName="/ppt/slides/slide137.xml" ContentType="application/vnd.openxmlformats-officedocument.presentationml.slide+xml"/>
  <Override PartName="/ppt/slides/slide155.xml" ContentType="application/vnd.openxmlformats-officedocument.presentationml.slide+xml"/>
  <Override PartName="/ppt/slides/slide49.xml" ContentType="application/vnd.openxmlformats-officedocument.presentationml.slide+xml"/>
  <Override PartName="/ppt/slides/slide78.xml" ContentType="application/vnd.openxmlformats-officedocument.presentationml.slide+xml"/>
  <Override PartName="/ppt/slides/slide96.xml" ContentType="application/vnd.openxmlformats-officedocument.presentationml.slide+xml"/>
  <Override PartName="/ppt/slides/slide115.xml" ContentType="application/vnd.openxmlformats-officedocument.presentationml.slide+xml"/>
  <Override PartName="/ppt/slides/slide144.xml" ContentType="application/vnd.openxmlformats-officedocument.presentationml.slide+xml"/>
  <Override PartName="/ppt/slides/slide162.xml" ContentType="application/vnd.openxmlformats-officedocument.presentationml.slide+xml"/>
  <Override PartName="/ppt/handoutMasters/handoutMaster1.xml" ContentType="application/vnd.openxmlformats-officedocument.presentationml.handoutMaster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85.xml" ContentType="application/vnd.openxmlformats-officedocument.presentationml.slide+xml"/>
  <Override PartName="/ppt/slides/slide104.xml" ContentType="application/vnd.openxmlformats-officedocument.presentationml.slide+xml"/>
  <Override PartName="/ppt/slides/slide122.xml" ContentType="application/vnd.openxmlformats-officedocument.presentationml.slide+xml"/>
  <Override PartName="/ppt/slides/slide133.xml" ContentType="application/vnd.openxmlformats-officedocument.presentationml.slide+xml"/>
  <Override PartName="/ppt/slides/slide151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s/slide92.xml" ContentType="application/vnd.openxmlformats-officedocument.presentationml.slide+xml"/>
  <Override PartName="/ppt/slides/slide111.xml" ContentType="application/vnd.openxmlformats-officedocument.presentationml.slide+xml"/>
  <Override PartName="/ppt/slides/slide140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Override PartName="/ppt/slides/slide100.xml" ContentType="application/vnd.openxmlformats-officedocument.presentationml.slide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44.xml" ContentType="application/vnd.openxmlformats-officedocument.presentationml.slideLayout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slideLayouts/slideLayout2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s/slide149.xml" ContentType="application/vnd.openxmlformats-officedocument.presentationml.slide+xml"/>
  <Override PartName="/ppt/slideLayouts/slideLayout11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s/slide138.xml" ContentType="application/vnd.openxmlformats-officedocument.presentationml.slide+xml"/>
  <Override PartName="/ppt/slides/slide79.xml" ContentType="application/vnd.openxmlformats-officedocument.presentationml.slide+xml"/>
  <Override PartName="/ppt/slides/slide109.xml" ContentType="application/vnd.openxmlformats-officedocument.presentationml.slide+xml"/>
  <Override PartName="/ppt/slides/slide127.xml" ContentType="application/vnd.openxmlformats-officedocument.presentationml.slide+xml"/>
  <Override PartName="/ppt/slides/slide145.xml" ContentType="application/vnd.openxmlformats-officedocument.presentationml.slide+xml"/>
  <Override PartName="/ppt/slides/slide156.xml" ContentType="application/vnd.openxmlformats-officedocument.presentationml.slide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slides/slide97.xml" ContentType="application/vnd.openxmlformats-officedocument.presentationml.slide+xml"/>
  <Override PartName="/ppt/slides/slide116.xml" ContentType="application/vnd.openxmlformats-officedocument.presentationml.slide+xml"/>
  <Override PartName="/ppt/slides/slide134.xml" ContentType="application/vnd.openxmlformats-officedocument.presentationml.slide+xml"/>
  <Override PartName="/ppt/slides/slide163.xml" ContentType="application/vnd.openxmlformats-officedocument.presentationml.slide+xml"/>
  <Override PartName="/ppt/slideLayouts/slideLayout9.xml" ContentType="application/vnd.openxmlformats-officedocument.presentationml.slideLayout+xml"/>
  <Override PartName="/ppt/slideMasters/slideMaster2.xml" ContentType="application/vnd.openxmlformats-officedocument.presentationml.slideMaster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57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slides/slide105.xml" ContentType="application/vnd.openxmlformats-officedocument.presentationml.slide+xml"/>
  <Override PartName="/ppt/slides/slide123.xml" ContentType="application/vnd.openxmlformats-officedocument.presentationml.slide+xml"/>
  <Override PartName="/ppt/slides/slide141.xml" ContentType="application/vnd.openxmlformats-officedocument.presentationml.slide+xml"/>
  <Override PartName="/ppt/slides/slide152.xml" ContentType="application/vnd.openxmlformats-officedocument.presentationml.slide+xml"/>
  <Override PartName="/ppt/slideLayouts/slideLayout3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4.xml" ContentType="application/vnd.openxmlformats-officedocument.them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46.xml" ContentType="application/vnd.openxmlformats-officedocument.presentationml.slide+xml"/>
  <Override PartName="/ppt/slides/slide64.xml" ContentType="application/vnd.openxmlformats-officedocument.presentationml.slide+xml"/>
  <Override PartName="/ppt/slides/slide93.xml" ContentType="application/vnd.openxmlformats-officedocument.presentationml.slide+xml"/>
  <Override PartName="/ppt/slides/slide101.xml" ContentType="application/vnd.openxmlformats-officedocument.presentationml.slide+xml"/>
  <Override PartName="/ppt/slides/slide112.xml" ContentType="application/vnd.openxmlformats-officedocument.presentationml.slide+xml"/>
  <Override PartName="/ppt/slides/slide130.xml" ContentType="application/vnd.openxmlformats-officedocument.presentationml.slide+xml"/>
  <Override PartName="/ppt/slideLayouts/slideLayout5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s/slide24.xml" ContentType="application/vnd.openxmlformats-officedocument.presentationml.slide+xml"/>
  <Override PartName="/ppt/slides/slide35.xml" ContentType="application/vnd.openxmlformats-officedocument.presentationml.slide+xml"/>
  <Override PartName="/ppt/slides/slide53.xml" ContentType="application/vnd.openxmlformats-officedocument.presentationml.slide+xml"/>
  <Override PartName="/ppt/slides/slide71.xml" ContentType="application/vnd.openxmlformats-officedocument.presentationml.slide+xml"/>
  <Override PartName="/ppt/slides/slide82.xml" ContentType="application/vnd.openxmlformats-officedocument.presentationml.slide+xml"/>
  <Override PartName="/ppt/slideLayouts/slideLayout16.xml" ContentType="application/vnd.openxmlformats-officedocument.presentationml.slideLayout+xml"/>
  <Default Extension="jpeg" ContentType="image/jpeg"/>
  <Override PartName="/ppt/slideLayouts/slideLayout34.xml" ContentType="application/vnd.openxmlformats-officedocument.presentationml.slideLayout+xml"/>
  <Override PartName="/ppt/slides/slide13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s/slide139.xml" ContentType="application/vnd.openxmlformats-officedocument.presentationml.slide+xml"/>
  <Override PartName="/ppt/slides/slide157.xml" ContentType="application/vnd.openxmlformats-officedocument.presentationml.slide+xml"/>
  <Override PartName="/ppt/slides/slide98.xml" ContentType="application/vnd.openxmlformats-officedocument.presentationml.slide+xml"/>
  <Override PartName="/ppt/slides/slide117.xml" ContentType="application/vnd.openxmlformats-officedocument.presentationml.slide+xml"/>
  <Override PartName="/ppt/slides/slide128.xml" ContentType="application/vnd.openxmlformats-officedocument.presentationml.slide+xml"/>
  <Override PartName="/ppt/slides/slide146.xml" ContentType="application/vnd.openxmlformats-officedocument.presentationml.slide+xml"/>
  <Override PartName="/ppt/slides/slide164.xml" ContentType="application/vnd.openxmlformats-officedocument.presentationml.slide+xml"/>
  <Override PartName="/ppt/slides/slide8.xml" ContentType="application/vnd.openxmlformats-officedocument.presentationml.slide+xml"/>
  <Override PartName="/ppt/slides/slide69.xml" ContentType="application/vnd.openxmlformats-officedocument.presentationml.slide+xml"/>
  <Override PartName="/ppt/slides/slide87.xml" ContentType="application/vnd.openxmlformats-officedocument.presentationml.slide+xml"/>
  <Override PartName="/ppt/slides/slide106.xml" ContentType="application/vnd.openxmlformats-officedocument.presentationml.slide+xml"/>
  <Override PartName="/ppt/slides/slide124.xml" ContentType="application/vnd.openxmlformats-officedocument.presentationml.slide+xml"/>
  <Override PartName="/ppt/slides/slide135.xml" ContentType="application/vnd.openxmlformats-officedocument.presentationml.slide+xml"/>
  <Override PartName="/ppt/slides/slide153.xml" ContentType="application/vnd.openxmlformats-officedocument.presentationml.slide+xml"/>
  <Override PartName="/ppt/slides/slide29.xml" ContentType="application/vnd.openxmlformats-officedocument.presentationml.slide+xml"/>
  <Override PartName="/ppt/slides/slide76.xml" ContentType="application/vnd.openxmlformats-officedocument.presentationml.slide+xml"/>
  <Override PartName="/ppt/slides/slide113.xml" ContentType="application/vnd.openxmlformats-officedocument.presentationml.slide+xml"/>
  <Override PartName="/ppt/slides/slide160.xml" ContentType="application/vnd.openxmlformats-officedocument.presentationml.slide+xml"/>
  <Override PartName="/ppt/slideLayouts/slideLayout39.xml" ContentType="application/vnd.openxmlformats-officedocument.presentationml.slideLayout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102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s/slide43.xml" ContentType="application/vnd.openxmlformats-officedocument.presentationml.slide+xml"/>
  <Override PartName="/ppt/slides/slide90.xml" ContentType="application/vnd.openxmlformats-officedocument.presentationml.slide+xml"/>
  <Override PartName="/ppt/theme/theme1.xml" ContentType="application/vnd.openxmlformats-officedocument.theme+xml"/>
  <Override PartName="/ppt/slides/slide32.xml" ContentType="application/vnd.openxmlformats-officedocument.presentationml.slide+xml"/>
  <Override PartName="/ppt/slideLayouts/slideLayout42.xml" ContentType="application/vnd.openxmlformats-officedocument.presentationml.slideLayout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slideLayouts/slideLayout2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s/slide129.xml" ContentType="application/vnd.openxmlformats-officedocument.presentationml.slide+xml"/>
  <Override PartName="/ppt/slides/slide118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86" r:id="rId2"/>
  </p:sldMasterIdLst>
  <p:notesMasterIdLst>
    <p:notesMasterId r:id="rId167"/>
  </p:notesMasterIdLst>
  <p:handoutMasterIdLst>
    <p:handoutMasterId r:id="rId168"/>
  </p:handoutMasterIdLst>
  <p:sldIdLst>
    <p:sldId id="267" r:id="rId3"/>
    <p:sldId id="270" r:id="rId4"/>
    <p:sldId id="272" r:id="rId5"/>
    <p:sldId id="268" r:id="rId6"/>
    <p:sldId id="273" r:id="rId7"/>
    <p:sldId id="274" r:id="rId8"/>
    <p:sldId id="275" r:id="rId9"/>
    <p:sldId id="276" r:id="rId10"/>
    <p:sldId id="277" r:id="rId11"/>
    <p:sldId id="278" r:id="rId12"/>
    <p:sldId id="279" r:id="rId13"/>
    <p:sldId id="280" r:id="rId14"/>
    <p:sldId id="281" r:id="rId15"/>
    <p:sldId id="282" r:id="rId16"/>
    <p:sldId id="283" r:id="rId17"/>
    <p:sldId id="284" r:id="rId18"/>
    <p:sldId id="285" r:id="rId19"/>
    <p:sldId id="286" r:id="rId20"/>
    <p:sldId id="287" r:id="rId21"/>
    <p:sldId id="288" r:id="rId22"/>
    <p:sldId id="289" r:id="rId23"/>
    <p:sldId id="290" r:id="rId24"/>
    <p:sldId id="291" r:id="rId25"/>
    <p:sldId id="292" r:id="rId26"/>
    <p:sldId id="293" r:id="rId27"/>
    <p:sldId id="294" r:id="rId28"/>
    <p:sldId id="295" r:id="rId29"/>
    <p:sldId id="296" r:id="rId30"/>
    <p:sldId id="297" r:id="rId31"/>
    <p:sldId id="298" r:id="rId32"/>
    <p:sldId id="299" r:id="rId33"/>
    <p:sldId id="300" r:id="rId34"/>
    <p:sldId id="301" r:id="rId35"/>
    <p:sldId id="302" r:id="rId36"/>
    <p:sldId id="303" r:id="rId37"/>
    <p:sldId id="304" r:id="rId38"/>
    <p:sldId id="305" r:id="rId39"/>
    <p:sldId id="306" r:id="rId40"/>
    <p:sldId id="307" r:id="rId41"/>
    <p:sldId id="308" r:id="rId42"/>
    <p:sldId id="309" r:id="rId43"/>
    <p:sldId id="310" r:id="rId44"/>
    <p:sldId id="311" r:id="rId45"/>
    <p:sldId id="313" r:id="rId46"/>
    <p:sldId id="314" r:id="rId47"/>
    <p:sldId id="316" r:id="rId48"/>
    <p:sldId id="315" r:id="rId49"/>
    <p:sldId id="312" r:id="rId50"/>
    <p:sldId id="317" r:id="rId51"/>
    <p:sldId id="318" r:id="rId52"/>
    <p:sldId id="319" r:id="rId53"/>
    <p:sldId id="320" r:id="rId54"/>
    <p:sldId id="321" r:id="rId55"/>
    <p:sldId id="322" r:id="rId56"/>
    <p:sldId id="323" r:id="rId57"/>
    <p:sldId id="324" r:id="rId58"/>
    <p:sldId id="325" r:id="rId59"/>
    <p:sldId id="326" r:id="rId60"/>
    <p:sldId id="327" r:id="rId61"/>
    <p:sldId id="328" r:id="rId62"/>
    <p:sldId id="329" r:id="rId63"/>
    <p:sldId id="330" r:id="rId64"/>
    <p:sldId id="331" r:id="rId65"/>
    <p:sldId id="332" r:id="rId66"/>
    <p:sldId id="333" r:id="rId67"/>
    <p:sldId id="334" r:id="rId68"/>
    <p:sldId id="335" r:id="rId69"/>
    <p:sldId id="336" r:id="rId70"/>
    <p:sldId id="337" r:id="rId71"/>
    <p:sldId id="338" r:id="rId72"/>
    <p:sldId id="339" r:id="rId73"/>
    <p:sldId id="340" r:id="rId74"/>
    <p:sldId id="341" r:id="rId75"/>
    <p:sldId id="342" r:id="rId76"/>
    <p:sldId id="343" r:id="rId77"/>
    <p:sldId id="344" r:id="rId78"/>
    <p:sldId id="345" r:id="rId79"/>
    <p:sldId id="346" r:id="rId80"/>
    <p:sldId id="347" r:id="rId81"/>
    <p:sldId id="348" r:id="rId82"/>
    <p:sldId id="349" r:id="rId83"/>
    <p:sldId id="350" r:id="rId84"/>
    <p:sldId id="351" r:id="rId85"/>
    <p:sldId id="352" r:id="rId86"/>
    <p:sldId id="353" r:id="rId87"/>
    <p:sldId id="354" r:id="rId88"/>
    <p:sldId id="355" r:id="rId89"/>
    <p:sldId id="356" r:id="rId90"/>
    <p:sldId id="357" r:id="rId91"/>
    <p:sldId id="358" r:id="rId92"/>
    <p:sldId id="359" r:id="rId93"/>
    <p:sldId id="360" r:id="rId94"/>
    <p:sldId id="361" r:id="rId95"/>
    <p:sldId id="362" r:id="rId96"/>
    <p:sldId id="363" r:id="rId97"/>
    <p:sldId id="364" r:id="rId98"/>
    <p:sldId id="365" r:id="rId99"/>
    <p:sldId id="366" r:id="rId100"/>
    <p:sldId id="367" r:id="rId101"/>
    <p:sldId id="368" r:id="rId102"/>
    <p:sldId id="369" r:id="rId103"/>
    <p:sldId id="370" r:id="rId104"/>
    <p:sldId id="371" r:id="rId105"/>
    <p:sldId id="372" r:id="rId106"/>
    <p:sldId id="373" r:id="rId107"/>
    <p:sldId id="374" r:id="rId108"/>
    <p:sldId id="375" r:id="rId109"/>
    <p:sldId id="376" r:id="rId110"/>
    <p:sldId id="377" r:id="rId111"/>
    <p:sldId id="378" r:id="rId112"/>
    <p:sldId id="379" r:id="rId113"/>
    <p:sldId id="380" r:id="rId114"/>
    <p:sldId id="381" r:id="rId115"/>
    <p:sldId id="382" r:id="rId116"/>
    <p:sldId id="383" r:id="rId117"/>
    <p:sldId id="384" r:id="rId118"/>
    <p:sldId id="385" r:id="rId119"/>
    <p:sldId id="386" r:id="rId120"/>
    <p:sldId id="387" r:id="rId121"/>
    <p:sldId id="388" r:id="rId122"/>
    <p:sldId id="389" r:id="rId123"/>
    <p:sldId id="390" r:id="rId124"/>
    <p:sldId id="391" r:id="rId125"/>
    <p:sldId id="392" r:id="rId126"/>
    <p:sldId id="393" r:id="rId127"/>
    <p:sldId id="394" r:id="rId128"/>
    <p:sldId id="395" r:id="rId129"/>
    <p:sldId id="396" r:id="rId130"/>
    <p:sldId id="397" r:id="rId131"/>
    <p:sldId id="398" r:id="rId132"/>
    <p:sldId id="399" r:id="rId133"/>
    <p:sldId id="400" r:id="rId134"/>
    <p:sldId id="401" r:id="rId135"/>
    <p:sldId id="402" r:id="rId136"/>
    <p:sldId id="403" r:id="rId137"/>
    <p:sldId id="404" r:id="rId138"/>
    <p:sldId id="405" r:id="rId139"/>
    <p:sldId id="406" r:id="rId140"/>
    <p:sldId id="407" r:id="rId141"/>
    <p:sldId id="408" r:id="rId142"/>
    <p:sldId id="409" r:id="rId143"/>
    <p:sldId id="410" r:id="rId144"/>
    <p:sldId id="411" r:id="rId145"/>
    <p:sldId id="412" r:id="rId146"/>
    <p:sldId id="413" r:id="rId147"/>
    <p:sldId id="414" r:id="rId148"/>
    <p:sldId id="415" r:id="rId149"/>
    <p:sldId id="416" r:id="rId150"/>
    <p:sldId id="417" r:id="rId151"/>
    <p:sldId id="418" r:id="rId152"/>
    <p:sldId id="419" r:id="rId153"/>
    <p:sldId id="420" r:id="rId154"/>
    <p:sldId id="421" r:id="rId155"/>
    <p:sldId id="422" r:id="rId156"/>
    <p:sldId id="423" r:id="rId157"/>
    <p:sldId id="424" r:id="rId158"/>
    <p:sldId id="425" r:id="rId159"/>
    <p:sldId id="426" r:id="rId160"/>
    <p:sldId id="427" r:id="rId161"/>
    <p:sldId id="428" r:id="rId162"/>
    <p:sldId id="429" r:id="rId163"/>
    <p:sldId id="430" r:id="rId164"/>
    <p:sldId id="431" r:id="rId165"/>
    <p:sldId id="432" r:id="rId166"/>
  </p:sldIdLst>
  <p:sldSz cx="9144000" cy="6858000" type="screen4x3"/>
  <p:notesSz cx="9926638" cy="67976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2" pos="2807">
          <p15:clr>
            <a:srgbClr val="A4A3A4"/>
          </p15:clr>
        </p15:guide>
        <p15:guide id="3" pos="2916">
          <p15:clr>
            <a:srgbClr val="A4A3A4"/>
          </p15:clr>
        </p15:guide>
        <p15:guide id="4" pos="2481">
          <p15:clr>
            <a:srgbClr val="A4A3A4"/>
          </p15:clr>
        </p15:guide>
        <p15:guide id="5" pos="2372">
          <p15:clr>
            <a:srgbClr val="A4A3A4"/>
          </p15:clr>
        </p15:guide>
        <p15:guide id="6" pos="2045">
          <p15:clr>
            <a:srgbClr val="A4A3A4"/>
          </p15:clr>
        </p15:guide>
        <p15:guide id="7" pos="1937">
          <p15:clr>
            <a:srgbClr val="A4A3A4"/>
          </p15:clr>
        </p15:guide>
        <p15:guide id="8" pos="1610">
          <p15:clr>
            <a:srgbClr val="A4A3A4"/>
          </p15:clr>
        </p15:guide>
        <p15:guide id="9" pos="1501">
          <p15:clr>
            <a:srgbClr val="A4A3A4"/>
          </p15:clr>
        </p15:guide>
        <p15:guide id="10" pos="1174">
          <p15:clr>
            <a:srgbClr val="A4A3A4"/>
          </p15:clr>
        </p15:guide>
        <p15:guide id="11" pos="1066">
          <p15:clr>
            <a:srgbClr val="A4A3A4"/>
          </p15:clr>
        </p15:guide>
        <p15:guide id="12" pos="739">
          <p15:clr>
            <a:srgbClr val="A4A3A4"/>
          </p15:clr>
        </p15:guide>
        <p15:guide id="13" pos="630">
          <p15:clr>
            <a:srgbClr val="A4A3A4"/>
          </p15:clr>
        </p15:guide>
        <p15:guide id="14" pos="304">
          <p15:clr>
            <a:srgbClr val="A4A3A4"/>
          </p15:clr>
        </p15:guide>
        <p15:guide id="15" pos="267">
          <p15:clr>
            <a:srgbClr val="A4A3A4"/>
          </p15:clr>
        </p15:guide>
        <p15:guide id="16" pos="3352">
          <p15:clr>
            <a:srgbClr val="A4A3A4"/>
          </p15:clr>
        </p15:guide>
        <p15:guide id="17" pos="3243">
          <p15:clr>
            <a:srgbClr val="A4A3A4"/>
          </p15:clr>
        </p15:guide>
        <p15:guide id="18" pos="3678">
          <p15:clr>
            <a:srgbClr val="A4A3A4"/>
          </p15:clr>
        </p15:guide>
        <p15:guide id="19" pos="3787">
          <p15:clr>
            <a:srgbClr val="A4A3A4"/>
          </p15:clr>
        </p15:guide>
        <p15:guide id="20" pos="4114">
          <p15:clr>
            <a:srgbClr val="A4A3A4"/>
          </p15:clr>
        </p15:guide>
        <p15:guide id="21" pos="4223">
          <p15:clr>
            <a:srgbClr val="A4A3A4"/>
          </p15:clr>
        </p15:guide>
        <p15:guide id="22" pos="4549">
          <p15:clr>
            <a:srgbClr val="A4A3A4"/>
          </p15:clr>
        </p15:guide>
        <p15:guide id="23" pos="4658">
          <p15:clr>
            <a:srgbClr val="A4A3A4"/>
          </p15:clr>
        </p15:guide>
        <p15:guide id="24" pos="4985">
          <p15:clr>
            <a:srgbClr val="A4A3A4"/>
          </p15:clr>
        </p15:guide>
        <p15:guide id="25" pos="5420">
          <p15:clr>
            <a:srgbClr val="A4A3A4"/>
          </p15:clr>
        </p15:guide>
        <p15:guide id="26" pos="5094">
          <p15:clr>
            <a:srgbClr val="A4A3A4"/>
          </p15:clr>
        </p15:guide>
        <p15:guide id="27" pos="5456">
          <p15:clr>
            <a:srgbClr val="A4A3A4"/>
          </p15:clr>
        </p15:guide>
        <p15:guide id="28" orient="horz" pos="2160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clrMru>
    <a:srgbClr val="FF6600"/>
    <a:srgbClr val="FF3300"/>
    <a:srgbClr val="E2641E"/>
    <a:srgbClr val="FFCC66"/>
    <a:srgbClr val="B9B9B9"/>
    <a:srgbClr val="E0AC00"/>
    <a:srgbClr val="68676C"/>
    <a:srgbClr val="8D9DD8"/>
    <a:srgbClr val="953D46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D083AE6-46FA-4A59-8FB0-9F97EB10719F}" styleName="밝은 스타일 3 - 강조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6412" autoAdjust="0"/>
  </p:normalViewPr>
  <p:slideViewPr>
    <p:cSldViewPr showGuides="1">
      <p:cViewPr varScale="1">
        <p:scale>
          <a:sx n="111" d="100"/>
          <a:sy n="111" d="100"/>
        </p:scale>
        <p:origin x="-1590" y="-90"/>
      </p:cViewPr>
      <p:guideLst>
        <p:guide orient="horz" pos="2160"/>
        <p:guide pos="2807"/>
        <p:guide pos="2916"/>
        <p:guide pos="2481"/>
        <p:guide pos="2372"/>
        <p:guide pos="2045"/>
        <p:guide pos="1937"/>
        <p:guide pos="1610"/>
        <p:guide pos="1501"/>
        <p:guide pos="1174"/>
        <p:guide pos="1066"/>
        <p:guide pos="739"/>
        <p:guide pos="630"/>
        <p:guide pos="304"/>
        <p:guide pos="267"/>
        <p:guide pos="3352"/>
        <p:guide pos="3243"/>
        <p:guide pos="3678"/>
        <p:guide pos="3787"/>
        <p:guide pos="4114"/>
        <p:guide pos="4223"/>
        <p:guide pos="4549"/>
        <p:guide pos="4658"/>
        <p:guide pos="4985"/>
        <p:guide pos="5420"/>
        <p:guide pos="5094"/>
        <p:guide pos="5456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117" d="100"/>
          <a:sy n="117" d="100"/>
        </p:scale>
        <p:origin x="1206" y="90"/>
      </p:cViewPr>
      <p:guideLst/>
    </p:cSldViewPr>
  </p:notesViewPr>
  <p:gridSpacing cx="58989913" cy="58989913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slide" Target="slides/slide131.xml"/><Relationship Id="rId138" Type="http://schemas.openxmlformats.org/officeDocument/2006/relationships/slide" Target="slides/slide136.xml"/><Relationship Id="rId154" Type="http://schemas.openxmlformats.org/officeDocument/2006/relationships/slide" Target="slides/slide152.xml"/><Relationship Id="rId159" Type="http://schemas.openxmlformats.org/officeDocument/2006/relationships/slide" Target="slides/slide157.xml"/><Relationship Id="rId170" Type="http://schemas.openxmlformats.org/officeDocument/2006/relationships/viewProps" Target="viewProps.xml"/><Relationship Id="rId16" Type="http://schemas.openxmlformats.org/officeDocument/2006/relationships/slide" Target="slides/slide14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28" Type="http://schemas.openxmlformats.org/officeDocument/2006/relationships/slide" Target="slides/slide126.xml"/><Relationship Id="rId144" Type="http://schemas.openxmlformats.org/officeDocument/2006/relationships/slide" Target="slides/slide142.xml"/><Relationship Id="rId149" Type="http://schemas.openxmlformats.org/officeDocument/2006/relationships/slide" Target="slides/slide147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160" Type="http://schemas.openxmlformats.org/officeDocument/2006/relationships/slide" Target="slides/slide158.xml"/><Relationship Id="rId165" Type="http://schemas.openxmlformats.org/officeDocument/2006/relationships/slide" Target="slides/slide16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18" Type="http://schemas.openxmlformats.org/officeDocument/2006/relationships/slide" Target="slides/slide116.xml"/><Relationship Id="rId134" Type="http://schemas.openxmlformats.org/officeDocument/2006/relationships/slide" Target="slides/slide132.xml"/><Relationship Id="rId139" Type="http://schemas.openxmlformats.org/officeDocument/2006/relationships/slide" Target="slides/slide137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50" Type="http://schemas.openxmlformats.org/officeDocument/2006/relationships/slide" Target="slides/slide148.xml"/><Relationship Id="rId155" Type="http://schemas.openxmlformats.org/officeDocument/2006/relationships/slide" Target="slides/slide153.xml"/><Relationship Id="rId171" Type="http://schemas.openxmlformats.org/officeDocument/2006/relationships/theme" Target="theme/them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124" Type="http://schemas.openxmlformats.org/officeDocument/2006/relationships/slide" Target="slides/slide122.xml"/><Relationship Id="rId129" Type="http://schemas.openxmlformats.org/officeDocument/2006/relationships/slide" Target="slides/slide127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40" Type="http://schemas.openxmlformats.org/officeDocument/2006/relationships/slide" Target="slides/slide138.xml"/><Relationship Id="rId145" Type="http://schemas.openxmlformats.org/officeDocument/2006/relationships/slide" Target="slides/slide143.xml"/><Relationship Id="rId161" Type="http://schemas.openxmlformats.org/officeDocument/2006/relationships/slide" Target="slides/slide159.xml"/><Relationship Id="rId166" Type="http://schemas.openxmlformats.org/officeDocument/2006/relationships/slide" Target="slides/slide16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14" Type="http://schemas.openxmlformats.org/officeDocument/2006/relationships/slide" Target="slides/slide112.xml"/><Relationship Id="rId119" Type="http://schemas.openxmlformats.org/officeDocument/2006/relationships/slide" Target="slides/slide117.xml"/><Relationship Id="rId127" Type="http://schemas.openxmlformats.org/officeDocument/2006/relationships/slide" Target="slides/slide12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130" Type="http://schemas.openxmlformats.org/officeDocument/2006/relationships/slide" Target="slides/slide128.xml"/><Relationship Id="rId135" Type="http://schemas.openxmlformats.org/officeDocument/2006/relationships/slide" Target="slides/slide133.xml"/><Relationship Id="rId143" Type="http://schemas.openxmlformats.org/officeDocument/2006/relationships/slide" Target="slides/slide141.xml"/><Relationship Id="rId148" Type="http://schemas.openxmlformats.org/officeDocument/2006/relationships/slide" Target="slides/slide146.xml"/><Relationship Id="rId151" Type="http://schemas.openxmlformats.org/officeDocument/2006/relationships/slide" Target="slides/slide149.xml"/><Relationship Id="rId156" Type="http://schemas.openxmlformats.org/officeDocument/2006/relationships/slide" Target="slides/slide154.xml"/><Relationship Id="rId164" Type="http://schemas.openxmlformats.org/officeDocument/2006/relationships/slide" Target="slides/slide162.xml"/><Relationship Id="rId16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72" Type="http://schemas.openxmlformats.org/officeDocument/2006/relationships/tableStyles" Target="tableStyles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slide" Target="slides/slide118.xml"/><Relationship Id="rId125" Type="http://schemas.openxmlformats.org/officeDocument/2006/relationships/slide" Target="slides/slide123.xml"/><Relationship Id="rId141" Type="http://schemas.openxmlformats.org/officeDocument/2006/relationships/slide" Target="slides/slide139.xml"/><Relationship Id="rId146" Type="http://schemas.openxmlformats.org/officeDocument/2006/relationships/slide" Target="slides/slide144.xml"/><Relationship Id="rId167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162" Type="http://schemas.openxmlformats.org/officeDocument/2006/relationships/slide" Target="slides/slide16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131" Type="http://schemas.openxmlformats.org/officeDocument/2006/relationships/slide" Target="slides/slide129.xml"/><Relationship Id="rId136" Type="http://schemas.openxmlformats.org/officeDocument/2006/relationships/slide" Target="slides/slide134.xml"/><Relationship Id="rId157" Type="http://schemas.openxmlformats.org/officeDocument/2006/relationships/slide" Target="slides/slide155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52" Type="http://schemas.openxmlformats.org/officeDocument/2006/relationships/slide" Target="slides/slide15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147" Type="http://schemas.openxmlformats.org/officeDocument/2006/relationships/slide" Target="slides/slide145.xml"/><Relationship Id="rId168" Type="http://schemas.openxmlformats.org/officeDocument/2006/relationships/handoutMaster" Target="handoutMasters/handout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142" Type="http://schemas.openxmlformats.org/officeDocument/2006/relationships/slide" Target="slides/slide140.xml"/><Relationship Id="rId163" Type="http://schemas.openxmlformats.org/officeDocument/2006/relationships/slide" Target="slides/slide161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137" Type="http://schemas.openxmlformats.org/officeDocument/2006/relationships/slide" Target="slides/slide135.xml"/><Relationship Id="rId158" Type="http://schemas.openxmlformats.org/officeDocument/2006/relationships/slide" Target="slides/slide156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slide" Target="slides/slide130.xml"/><Relationship Id="rId153" Type="http://schemas.openxmlformats.org/officeDocument/2006/relationships/slide" Target="slides/slide15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625" cy="34026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5621696" y="0"/>
            <a:ext cx="4302625" cy="34026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6B0E63-BBCE-42FA-B3A6-5FD535041784}" type="datetimeFigureOut">
              <a:rPr lang="ko-KR" altLang="en-US" smtClean="0"/>
              <a:pPr/>
              <a:t>2021-04-26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6457410"/>
            <a:ext cx="4302625" cy="34026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5621696" y="6457410"/>
            <a:ext cx="4302625" cy="34026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421031-9F3C-4BB5-813E-6F6C294051C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12296503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622799" y="0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D56D40-764E-476E-B5E6-4049846BDF68}" type="datetimeFigureOut">
              <a:rPr lang="en-US" smtClean="0"/>
              <a:pPr/>
              <a:t>4/26/2021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263900" y="509588"/>
            <a:ext cx="3398838" cy="25495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92665" y="3228896"/>
            <a:ext cx="7941310" cy="30589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6456611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622799" y="6456611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CADBE4-966B-4F0C-AF81-59D2D1B847A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42454766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 userDrawn="1"/>
        </p:nvSpPr>
        <p:spPr>
          <a:xfrm>
            <a:off x="481903" y="2680109"/>
            <a:ext cx="3859670" cy="806498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>
            <a:lvl1pPr marL="0" algn="l" defTabSz="457200" rtl="0" eaLnBrk="1" latinLnBrk="0" hangingPunct="1">
              <a:spcBef>
                <a:spcPct val="0"/>
              </a:spcBef>
              <a:buNone/>
              <a:defRPr lang="en-US" sz="4400" b="1" kern="1200" baseline="0" dirty="0">
                <a:solidFill>
                  <a:schemeClr val="bg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n-cs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926671269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  <p15:guide id="3" orient="horz" pos="106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1830388" y="5078133"/>
            <a:ext cx="5329237" cy="423749"/>
          </a:xfrm>
        </p:spPr>
        <p:txBody>
          <a:bodyPr tIns="18288" bIns="18288"/>
          <a:lstStyle>
            <a:lvl1pPr>
              <a:buNone/>
              <a:defRPr sz="2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1967321" y="5513243"/>
            <a:ext cx="5216365" cy="935037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300">
                <a:solidFill>
                  <a:srgbClr val="373737"/>
                </a:solidFill>
              </a:defRPr>
            </a:lvl1pPr>
            <a:lvl2pPr>
              <a:spcBef>
                <a:spcPts val="200"/>
              </a:spcBef>
              <a:defRPr sz="1200"/>
            </a:lvl2pPr>
            <a:lvl3pPr>
              <a:spcBef>
                <a:spcPts val="100"/>
              </a:spcBef>
              <a:defRPr sz="1200"/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8"/>
          </p:nvPr>
        </p:nvSpPr>
        <p:spPr>
          <a:xfrm>
            <a:off x="1868332" y="1553021"/>
            <a:ext cx="5278773" cy="3312262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F6E382E-3682-864D-BAAA-426D382364D6}" type="datetime1">
              <a:rPr lang="en-US"/>
              <a:pPr>
                <a:defRPr/>
              </a:pPr>
              <a:t>4/26/2021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40F1395-DF07-7644-8D70-6CD057F6934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6524574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2726889" y="1519159"/>
            <a:ext cx="5329237" cy="323753"/>
          </a:xfrm>
        </p:spPr>
        <p:txBody>
          <a:bodyPr tIns="18288" bIns="18288"/>
          <a:lstStyle>
            <a:lvl1pPr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2838920" y="1854654"/>
            <a:ext cx="5216365" cy="909716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200">
                <a:solidFill>
                  <a:srgbClr val="373737"/>
                </a:solidFill>
              </a:defRPr>
            </a:lvl1pPr>
            <a:lvl2pPr>
              <a:defRPr sz="1100"/>
            </a:lvl2pPr>
            <a:lvl3pPr>
              <a:defRPr sz="1100"/>
            </a:lvl3pPr>
            <a:lvl4pPr>
              <a:defRPr sz="1200"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8"/>
          </p:nvPr>
        </p:nvSpPr>
        <p:spPr>
          <a:xfrm>
            <a:off x="984284" y="1519157"/>
            <a:ext cx="1530900" cy="126603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9" name="Picture Placeholder 16"/>
          <p:cNvSpPr>
            <a:spLocks noGrp="1"/>
          </p:cNvSpPr>
          <p:nvPr>
            <p:ph type="pic" sz="quarter" idx="19"/>
          </p:nvPr>
        </p:nvSpPr>
        <p:spPr>
          <a:xfrm>
            <a:off x="984284" y="3113027"/>
            <a:ext cx="1530900" cy="126603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10" name="Picture Placeholder 16"/>
          <p:cNvSpPr>
            <a:spLocks noGrp="1"/>
          </p:cNvSpPr>
          <p:nvPr>
            <p:ph type="pic" sz="quarter" idx="20"/>
          </p:nvPr>
        </p:nvSpPr>
        <p:spPr>
          <a:xfrm>
            <a:off x="984284" y="4706897"/>
            <a:ext cx="1530900" cy="126603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21"/>
          </p:nvPr>
        </p:nvSpPr>
        <p:spPr>
          <a:xfrm>
            <a:off x="2726889" y="3113029"/>
            <a:ext cx="5329237" cy="323753"/>
          </a:xfrm>
        </p:spPr>
        <p:txBody>
          <a:bodyPr tIns="18288" bIns="18288"/>
          <a:lstStyle>
            <a:lvl1pPr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22"/>
          </p:nvPr>
        </p:nvSpPr>
        <p:spPr>
          <a:xfrm>
            <a:off x="2838920" y="3448524"/>
            <a:ext cx="5216365" cy="909716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200">
                <a:solidFill>
                  <a:srgbClr val="373737"/>
                </a:solidFill>
              </a:defRPr>
            </a:lvl1pPr>
            <a:lvl2pPr>
              <a:defRPr sz="1100"/>
            </a:lvl2pPr>
            <a:lvl3pPr>
              <a:defRPr sz="11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23"/>
          </p:nvPr>
        </p:nvSpPr>
        <p:spPr>
          <a:xfrm>
            <a:off x="2726889" y="4706900"/>
            <a:ext cx="5329237" cy="323753"/>
          </a:xfrm>
        </p:spPr>
        <p:txBody>
          <a:bodyPr tIns="18288" bIns="18288"/>
          <a:lstStyle>
            <a:lvl1pPr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24"/>
          </p:nvPr>
        </p:nvSpPr>
        <p:spPr>
          <a:xfrm>
            <a:off x="2838920" y="5042395"/>
            <a:ext cx="5216365" cy="909716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200">
                <a:solidFill>
                  <a:srgbClr val="373737"/>
                </a:solidFill>
              </a:defRPr>
            </a:lvl1pPr>
            <a:lvl2pPr>
              <a:defRPr sz="1100"/>
            </a:lvl2pPr>
            <a:lvl3pPr>
              <a:defRPr sz="11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sp>
        <p:nvSpPr>
          <p:cNvPr id="18" name="Date Placeholder 3"/>
          <p:cNvSpPr>
            <a:spLocks noGrp="1"/>
          </p:cNvSpPr>
          <p:nvPr>
            <p:ph type="dt" sz="half" idx="2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5F553F-D6CF-024A-83E8-16C5ACBDBF0C}" type="datetime1">
              <a:rPr lang="en-US"/>
              <a:pPr>
                <a:defRPr/>
              </a:pPr>
              <a:t>4/26/2021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2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2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44D706A-52FD-E64D-AE1E-7C9D69A6BCF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40456556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498996" y="1400681"/>
            <a:ext cx="3266506" cy="5140855"/>
          </a:xfrm>
        </p:spPr>
        <p:txBody>
          <a:bodyPr rtlCol="0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3944322" y="1271542"/>
            <a:ext cx="4576923" cy="423339"/>
          </a:xfrm>
        </p:spPr>
        <p:txBody>
          <a:bodyPr/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3944322" y="1707014"/>
            <a:ext cx="4576923" cy="4209134"/>
          </a:xfrm>
        </p:spPr>
        <p:txBody>
          <a:bodyPr/>
          <a:lstStyle>
            <a:lvl1pPr>
              <a:lnSpc>
                <a:spcPct val="100000"/>
              </a:lnSpc>
              <a:spcBef>
                <a:spcPts val="400"/>
              </a:spcBef>
              <a:defRPr sz="140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  <a:lvl3pPr>
              <a:lnSpc>
                <a:spcPct val="100000"/>
              </a:lnSpc>
              <a:spcBef>
                <a:spcPts val="200"/>
              </a:spcBef>
              <a:defRPr sz="1100"/>
            </a:lvl3pPr>
            <a:lvl4pPr>
              <a:lnSpc>
                <a:spcPct val="100000"/>
              </a:lnSpc>
              <a:spcBef>
                <a:spcPts val="100"/>
              </a:spcBef>
              <a:defRPr sz="1050"/>
            </a:lvl4pPr>
            <a:lvl5pPr>
              <a:lnSpc>
                <a:spcPct val="100000"/>
              </a:lnSpc>
              <a:spcBef>
                <a:spcPts val="100"/>
              </a:spcBef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3B569C-1EA5-424B-AEC8-7C697A5412D8}" type="datetime1">
              <a:rPr lang="en-US"/>
              <a:pPr>
                <a:defRPr/>
              </a:pPr>
              <a:t>4/26/2021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21BB04-64BC-524B-8E69-A4BB3B716DB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8286793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6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37538" y="748130"/>
            <a:ext cx="4501662" cy="800724"/>
          </a:xfrm>
        </p:spPr>
        <p:txBody>
          <a:bodyPr/>
          <a:lstStyle>
            <a:lvl1pPr>
              <a:defRPr sz="2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995615" y="6547962"/>
            <a:ext cx="1288163" cy="292565"/>
          </a:xfrm>
        </p:spPr>
        <p:txBody>
          <a:bodyPr/>
          <a:lstStyle/>
          <a:p>
            <a:fld id="{7E81C33E-41CC-7144-9EE9-6BB47BFC27EB}" type="datetime1">
              <a:rPr lang="en-US" smtClean="0"/>
              <a:pPr/>
              <a:t>4/26/2021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421923" y="6547962"/>
            <a:ext cx="2086022" cy="2925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795846" y="6547962"/>
            <a:ext cx="890953" cy="292565"/>
          </a:xfrm>
        </p:spPr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803677" y="1730693"/>
            <a:ext cx="4035523" cy="423339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>
              <a:buNone/>
              <a:defRPr lang="en-US" sz="2000" b="0" kern="1200" cap="small" dirty="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</a:pPr>
            <a:r>
              <a:rPr lang="en-US" dirty="0"/>
              <a:t>Click to edit Master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4865077" y="2139462"/>
            <a:ext cx="3974124" cy="4073769"/>
          </a:xfrm>
        </p:spPr>
        <p:txBody>
          <a:bodyPr/>
          <a:lstStyle>
            <a:lvl1pPr>
              <a:lnSpc>
                <a:spcPct val="100000"/>
              </a:lnSpc>
              <a:spcBef>
                <a:spcPts val="400"/>
              </a:spcBef>
              <a:defRPr sz="140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  <a:lvl3pPr>
              <a:lnSpc>
                <a:spcPct val="100000"/>
              </a:lnSpc>
              <a:spcBef>
                <a:spcPts val="200"/>
              </a:spcBef>
              <a:defRPr sz="1100"/>
            </a:lvl3pPr>
            <a:lvl4pPr>
              <a:lnSpc>
                <a:spcPct val="100000"/>
              </a:lnSpc>
              <a:spcBef>
                <a:spcPts val="100"/>
              </a:spcBef>
              <a:defRPr sz="1050"/>
            </a:lvl4pPr>
            <a:lvl5pPr>
              <a:lnSpc>
                <a:spcPct val="100000"/>
              </a:lnSpc>
              <a:spcBef>
                <a:spcPts val="100"/>
              </a:spcBef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1934308" y="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0" y="2286001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1934308" y="2286001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0" y="457200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1934308" y="457200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1587803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 Wash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world-map_wash21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1368425"/>
            <a:ext cx="9144000" cy="44639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EBC88-5945-6548-81AC-D1E801230918}" type="datetime1">
              <a:rPr lang="en-US" smtClean="0"/>
              <a:pPr/>
              <a:t>4/26/2021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1083298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Washout Map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orld-map_wash21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1368425"/>
            <a:ext cx="9144000" cy="44653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5538"/>
            <a:ext cx="8229600" cy="51942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7FCC0-BCF1-7F40-94F0-C8B3ACD33893}" type="datetime1">
              <a:rPr lang="en-US" smtClean="0"/>
              <a:pPr/>
              <a:t>4/26/2021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0054817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 Bold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world-map_100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1004888"/>
            <a:ext cx="9144000" cy="4463935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CA98B9-3ABE-A242-9F6B-DA9BAB124A35}" type="datetime1">
              <a:rPr lang="en-US" smtClean="0"/>
              <a:pPr/>
              <a:t>4/26/2021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3783013"/>
            <a:ext cx="9144000" cy="1571625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FFFFFF"/>
              </a:solidFill>
              <a:latin typeface="Verdana"/>
              <a:cs typeface="Verdana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4127744"/>
            <a:ext cx="9144000" cy="825867"/>
          </a:xfrm>
        </p:spPr>
        <p:txBody>
          <a:bodyPr wrap="square" anchor="ctr" anchorCtr="0">
            <a:noAutofit/>
          </a:bodyPr>
          <a:lstStyle>
            <a:lvl1pPr marL="0" indent="0" algn="ctr" defTabSz="457200" rtl="0" eaLnBrk="1" latinLnBrk="0" hangingPunct="1">
              <a:buNone/>
              <a:defRPr lang="en-US" sz="4400" b="1" kern="1200" cap="all" dirty="0" smtClean="0">
                <a:solidFill>
                  <a:schemeClr val="bg1"/>
                </a:solidFill>
                <a:latin typeface="Verdana"/>
                <a:ea typeface="+mn-ea"/>
                <a:cs typeface="Verdana"/>
              </a:defRPr>
            </a:lvl1pPr>
          </a:lstStyle>
          <a:p>
            <a:pPr lvl="0"/>
            <a:r>
              <a:rPr lang="en-US" dirty="0"/>
              <a:t>Statement here</a:t>
            </a:r>
          </a:p>
        </p:txBody>
      </p:sp>
    </p:spTree>
    <p:extLst>
      <p:ext uri="{BB962C8B-B14F-4D97-AF65-F5344CB8AC3E}">
        <p14:creationId xmlns="" xmlns:p14="http://schemas.microsoft.com/office/powerpoint/2010/main" val="3987142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12 and Statement Ba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-1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2285999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-1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2285999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8" name="Picture Placeholder 6"/>
          <p:cNvSpPr>
            <a:spLocks noGrp="1"/>
          </p:cNvSpPr>
          <p:nvPr>
            <p:ph type="pic" sz="quarter" idx="23"/>
          </p:nvPr>
        </p:nvSpPr>
        <p:spPr>
          <a:xfrm>
            <a:off x="4571999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9" name="Picture Placeholder 6"/>
          <p:cNvSpPr>
            <a:spLocks noGrp="1"/>
          </p:cNvSpPr>
          <p:nvPr>
            <p:ph type="pic" sz="quarter" idx="24"/>
          </p:nvPr>
        </p:nvSpPr>
        <p:spPr>
          <a:xfrm>
            <a:off x="6858000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20" name="Picture Placeholder 6"/>
          <p:cNvSpPr>
            <a:spLocks noGrp="1"/>
          </p:cNvSpPr>
          <p:nvPr>
            <p:ph type="pic" sz="quarter" idx="25"/>
          </p:nvPr>
        </p:nvSpPr>
        <p:spPr>
          <a:xfrm>
            <a:off x="4571999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21" name="Picture Placeholder 6"/>
          <p:cNvSpPr>
            <a:spLocks noGrp="1"/>
          </p:cNvSpPr>
          <p:nvPr>
            <p:ph type="pic" sz="quarter" idx="26"/>
          </p:nvPr>
        </p:nvSpPr>
        <p:spPr>
          <a:xfrm>
            <a:off x="6858000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25" name="Text Placeholder 12"/>
          <p:cNvSpPr>
            <a:spLocks noGrp="1"/>
          </p:cNvSpPr>
          <p:nvPr>
            <p:ph type="body" sz="quarter" idx="28" hasCustomPrompt="1"/>
          </p:nvPr>
        </p:nvSpPr>
        <p:spPr>
          <a:xfrm>
            <a:off x="0" y="3783013"/>
            <a:ext cx="9144000" cy="1572768"/>
          </a:xfrm>
          <a:solidFill>
            <a:srgbClr val="000000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buNone/>
              <a:defRPr lang="en-US" sz="1600" kern="1200" dirty="0">
                <a:solidFill>
                  <a:srgbClr val="666666"/>
                </a:solidFill>
                <a:latin typeface="Verdana"/>
                <a:ea typeface="+mn-ea"/>
                <a:cs typeface="Verdana"/>
              </a:defRPr>
            </a:lvl1pPr>
          </a:lstStyle>
          <a:p>
            <a:pPr marL="0" lvl="0" indent="-225425" algn="ctr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Char char="•"/>
            </a:pPr>
            <a:r>
              <a:rPr lang="en-US" dirty="0"/>
              <a:t>Statement here</a:t>
            </a:r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-1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2285999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6"/>
          <p:cNvSpPr>
            <a:spLocks noGrp="1"/>
          </p:cNvSpPr>
          <p:nvPr>
            <p:ph type="pic" sz="quarter" idx="21"/>
          </p:nvPr>
        </p:nvSpPr>
        <p:spPr>
          <a:xfrm>
            <a:off x="4571999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6"/>
          <p:cNvSpPr>
            <a:spLocks noGrp="1"/>
          </p:cNvSpPr>
          <p:nvPr>
            <p:ph type="pic" sz="quarter" idx="22"/>
          </p:nvPr>
        </p:nvSpPr>
        <p:spPr>
          <a:xfrm>
            <a:off x="6858000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305156-B5F0-8F44-9B3B-B829BD25E71A}" type="datetime1">
              <a:rPr lang="en-US" smtClean="0"/>
              <a:pPr/>
              <a:t>4/26/2021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4126524"/>
            <a:ext cx="9144000" cy="825867"/>
          </a:xfrm>
          <a:ln>
            <a:noFill/>
          </a:ln>
        </p:spPr>
        <p:txBody>
          <a:bodyPr wrap="square" anchor="ctr" anchorCtr="0">
            <a:noAutofit/>
          </a:bodyPr>
          <a:lstStyle>
            <a:lvl1pPr marL="0" indent="0" algn="ctr" defTabSz="457200" rtl="0" eaLnBrk="1" latinLnBrk="0" hangingPunct="1">
              <a:buNone/>
              <a:defRPr lang="en-US" sz="4400" b="1" kern="1200" cap="all" dirty="0" smtClean="0">
                <a:solidFill>
                  <a:schemeClr val="bg1"/>
                </a:solidFill>
                <a:latin typeface="Verdana"/>
                <a:ea typeface="+mn-ea"/>
                <a:cs typeface="Verdana"/>
              </a:defRPr>
            </a:lvl1pPr>
          </a:lstStyle>
          <a:p>
            <a:pPr lvl="0"/>
            <a:r>
              <a:rPr lang="en-US" dirty="0"/>
              <a:t>Statement here</a:t>
            </a:r>
          </a:p>
        </p:txBody>
      </p:sp>
    </p:spTree>
    <p:extLst>
      <p:ext uri="{BB962C8B-B14F-4D97-AF65-F5344CB8AC3E}">
        <p14:creationId xmlns="" xmlns:p14="http://schemas.microsoft.com/office/powerpoint/2010/main" val="173710216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lobe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merica-globe_shadow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429014" y="203200"/>
            <a:ext cx="6640871" cy="666496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B5F46-2B7F-5B4D-AD94-C45166DC40CF}" type="datetime1">
              <a:rPr lang="en-US" smtClean="0"/>
              <a:pPr/>
              <a:t>4/26/2021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3783013"/>
            <a:ext cx="9144000" cy="1571625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FFFFFF"/>
              </a:solidFill>
              <a:latin typeface="Verdana"/>
              <a:cs typeface="Verdana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4127744"/>
            <a:ext cx="9144000" cy="825867"/>
          </a:xfrm>
        </p:spPr>
        <p:txBody>
          <a:bodyPr wrap="square" anchor="ctr" anchorCtr="0">
            <a:noAutofit/>
          </a:bodyPr>
          <a:lstStyle>
            <a:lvl1pPr marL="0" indent="0" algn="ctr" defTabSz="457200" rtl="0" eaLnBrk="1" latinLnBrk="0" hangingPunct="1">
              <a:buNone/>
              <a:defRPr lang="en-US" sz="4400" b="1" kern="1200" cap="all" dirty="0" smtClean="0">
                <a:solidFill>
                  <a:schemeClr val="bg1"/>
                </a:solidFill>
                <a:latin typeface="Verdana"/>
                <a:ea typeface="+mn-ea"/>
                <a:cs typeface="Verdana"/>
              </a:defRPr>
            </a:lvl1pPr>
          </a:lstStyle>
          <a:p>
            <a:pPr lvl="0"/>
            <a:r>
              <a:rPr lang="en-US" dirty="0"/>
              <a:t>Statement here</a:t>
            </a:r>
          </a:p>
        </p:txBody>
      </p:sp>
    </p:spTree>
    <p:extLst>
      <p:ext uri="{BB962C8B-B14F-4D97-AF65-F5344CB8AC3E}">
        <p14:creationId xmlns="" xmlns:p14="http://schemas.microsoft.com/office/powerpoint/2010/main" val="166641327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lob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merica-globe_shadow_small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82880" y="332740"/>
            <a:ext cx="5059680" cy="50807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7769" y="3884054"/>
            <a:ext cx="4166148" cy="800724"/>
          </a:xfrm>
        </p:spPr>
        <p:txBody>
          <a:bodyPr/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995615" y="6547962"/>
            <a:ext cx="1288163" cy="292565"/>
          </a:xfrm>
        </p:spPr>
        <p:txBody>
          <a:bodyPr/>
          <a:lstStyle/>
          <a:p>
            <a:fld id="{6E7C3E9F-FCDE-664F-9336-1ABBAA0EA927}" type="datetime1">
              <a:rPr lang="en-US" smtClean="0"/>
              <a:pPr/>
              <a:t>4/26/2021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421923" y="6547962"/>
            <a:ext cx="2086022" cy="2925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795846" y="6547962"/>
            <a:ext cx="890953" cy="292565"/>
          </a:xfrm>
        </p:spPr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4708768" y="4699000"/>
            <a:ext cx="4112847" cy="1807308"/>
          </a:xfrm>
        </p:spPr>
        <p:txBody>
          <a:bodyPr/>
          <a:lstStyle>
            <a:lvl1pPr>
              <a:lnSpc>
                <a:spcPct val="100000"/>
              </a:lnSpc>
              <a:spcBef>
                <a:spcPts val="400"/>
              </a:spcBef>
              <a:defRPr sz="1200"/>
            </a:lvl1pPr>
            <a:lvl2pPr>
              <a:lnSpc>
                <a:spcPct val="100000"/>
              </a:lnSpc>
              <a:spcBef>
                <a:spcPts val="300"/>
              </a:spcBef>
              <a:defRPr sz="1100"/>
            </a:lvl2pPr>
            <a:lvl3pPr>
              <a:lnSpc>
                <a:spcPct val="100000"/>
              </a:lnSpc>
              <a:spcBef>
                <a:spcPts val="200"/>
              </a:spcBef>
              <a:defRPr sz="1050"/>
            </a:lvl3pPr>
            <a:lvl4pPr>
              <a:lnSpc>
                <a:spcPct val="100000"/>
              </a:lnSpc>
              <a:spcBef>
                <a:spcPts val="100"/>
              </a:spcBef>
              <a:defRPr sz="1000"/>
            </a:lvl4pPr>
            <a:lvl5pPr>
              <a:lnSpc>
                <a:spcPct val="100000"/>
              </a:lnSpc>
              <a:spcBef>
                <a:spcPts val="100"/>
              </a:spcBef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="" xmlns:p14="http://schemas.microsoft.com/office/powerpoint/2010/main" val="42682916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32219-5F3D-7F43-849E-768B69F61FFB}" type="datetime1">
              <a:rPr lang="en-US" smtClean="0"/>
              <a:pPr/>
              <a:t>4/26/2021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48868330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5048132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1790700" y="990600"/>
            <a:ext cx="6756400" cy="3683000"/>
          </a:xfrm>
        </p:spPr>
        <p:txBody>
          <a:bodyPr/>
          <a:lstStyle>
            <a:lvl1pPr algn="r">
              <a:buNone/>
              <a:defRPr sz="6000" b="1" baseline="0">
                <a:solidFill>
                  <a:srgbClr val="F79646"/>
                </a:solidFill>
              </a:defRPr>
            </a:lvl1pPr>
          </a:lstStyle>
          <a:p>
            <a:pPr lvl="0"/>
            <a:r>
              <a:rPr lang="en-US" dirty="0"/>
              <a:t>Emphasis Slide</a:t>
            </a:r>
          </a:p>
          <a:p>
            <a:pPr lvl="0"/>
            <a:r>
              <a:rPr lang="en-US" dirty="0"/>
              <a:t>Used for making one important Point</a:t>
            </a:r>
          </a:p>
        </p:txBody>
      </p:sp>
    </p:spTree>
    <p:extLst>
      <p:ext uri="{BB962C8B-B14F-4D97-AF65-F5344CB8AC3E}">
        <p14:creationId xmlns="" xmlns:p14="http://schemas.microsoft.com/office/powerpoint/2010/main" val="145276638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DA2EC-FE51-234C-8874-87F532D5C722}" type="datetime1">
              <a:rPr lang="en-US" smtClean="0"/>
              <a:pPr/>
              <a:t>4/26/2021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6860160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6BB0B-C07A-EF4C-ADBF-B404E3B41965}" type="datetime1">
              <a:rPr lang="en-US" smtClean="0"/>
              <a:pPr/>
              <a:t>4/26/2021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98777396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0531E-1DA2-B34A-93A6-C570B815175C}" type="datetime1">
              <a:rPr lang="en-US" smtClean="0"/>
              <a:pPr/>
              <a:t>4/26/2021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70808376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E4664-5CFD-1A4D-9B41-76CFD729FE90}" type="datetime1">
              <a:rPr lang="en-US" smtClean="0"/>
              <a:pPr/>
              <a:t>4/26/2021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07626047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28452" y="1906719"/>
            <a:ext cx="6912841" cy="1522281"/>
          </a:xfrm>
          <a:noFill/>
        </p:spPr>
        <p:txBody>
          <a:bodyPr wrap="square" lIns="0" tIns="0" rIns="0" bIns="0" rtlCol="0" anchor="t" anchorCtr="0">
            <a:noAutofit/>
          </a:bodyPr>
          <a:lstStyle>
            <a:lvl1pPr marL="0" algn="l" defTabSz="457200" rtl="0" eaLnBrk="1" latinLnBrk="0" hangingPunct="1">
              <a:defRPr lang="en-US" sz="4800" b="1" kern="1200" dirty="0">
                <a:solidFill>
                  <a:schemeClr val="bg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n-cs"/>
              </a:defRPr>
            </a:lvl1pPr>
          </a:lstStyle>
          <a:p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="" xmlns:p14="http://schemas.microsoft.com/office/powerpoint/2010/main" val="1391262101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106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="" xmlns:p14="http://schemas.microsoft.com/office/powerpoint/2010/main" val="416897382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995" y="1922202"/>
            <a:ext cx="8081453" cy="80072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="" xmlns:p14="http://schemas.microsoft.com/office/powerpoint/2010/main" val="1175561863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6781" y="548650"/>
            <a:ext cx="8107710" cy="80072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6781" y="1470362"/>
            <a:ext cx="8105496" cy="496462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="" xmlns:p14="http://schemas.microsoft.com/office/powerpoint/2010/main" val="7868509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995" y="1922202"/>
            <a:ext cx="8081453" cy="80072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32219-5F3D-7F43-849E-768B69F61FFB}" type="datetime1">
              <a:rPr lang="en-US" smtClean="0"/>
              <a:pPr/>
              <a:t>4/26/2021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099926100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6781" y="1188101"/>
            <a:ext cx="8107710" cy="80072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73187" y="2104039"/>
            <a:ext cx="7431304" cy="4215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64862BFA-C828-2446-9B72-82AD7C7C4D28}" type="datetime1">
              <a:rPr lang="en-US" smtClean="0">
                <a:solidFill>
                  <a:srgbClr val="464646"/>
                </a:solidFill>
              </a:rPr>
              <a:pPr/>
              <a:t>4/26/2021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049795429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orient="horz" pos="1253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-1" y="1802513"/>
            <a:ext cx="6063565" cy="1525991"/>
          </a:xfrm>
          <a:prstGeom prst="rect">
            <a:avLst/>
          </a:prstGeom>
          <a:solidFill>
            <a:srgbClr val="68676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4237838" y="3041745"/>
            <a:ext cx="4906162" cy="860290"/>
          </a:xfrm>
          <a:prstGeom prst="rect">
            <a:avLst/>
          </a:prstGeom>
          <a:solidFill>
            <a:srgbClr val="BC650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903" y="2007073"/>
            <a:ext cx="5357451" cy="1016006"/>
          </a:xfrm>
        </p:spPr>
        <p:txBody>
          <a:bodyPr anchor="ctr"/>
          <a:lstStyle>
            <a:lvl1pPr algn="ctr">
              <a:defRPr sz="2800" b="0" i="0" cap="all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29607" y="3051981"/>
            <a:ext cx="3974883" cy="792411"/>
          </a:xfrm>
        </p:spPr>
        <p:txBody>
          <a:bodyPr anchor="ctr"/>
          <a:lstStyle>
            <a:lvl1pPr marL="0" indent="0" algn="l">
              <a:buNone/>
              <a:defRPr sz="1700" b="0" cap="all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="" xmlns:p14="http://schemas.microsoft.com/office/powerpoint/2010/main" val="220127579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996" y="1052514"/>
            <a:ext cx="3953364" cy="537205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8153" y="1052514"/>
            <a:ext cx="3976008" cy="537205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EF40C587-CD89-8C40-AE01-36B25C2FD636}" type="datetime1">
              <a:rPr lang="en-US" smtClean="0">
                <a:solidFill>
                  <a:srgbClr val="464646"/>
                </a:solidFill>
              </a:rPr>
              <a:pPr/>
              <a:t>4/26/2021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64398548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995" y="983189"/>
            <a:ext cx="3960832" cy="568669"/>
          </a:xfrm>
        </p:spPr>
        <p:txBody>
          <a:bodyPr tIns="0"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>
                <a:solidFill>
                  <a:srgbClr val="A6A40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8995" y="1562099"/>
            <a:ext cx="3960832" cy="4920071"/>
          </a:xfrm>
        </p:spPr>
        <p:txBody>
          <a:bodyPr/>
          <a:lstStyle>
            <a:lvl1pPr>
              <a:defRPr sz="1600">
                <a:solidFill>
                  <a:srgbClr val="504B4B"/>
                </a:solidFill>
              </a:defRPr>
            </a:lvl1pPr>
            <a:lvl2pPr>
              <a:defRPr sz="1400">
                <a:solidFill>
                  <a:srgbClr val="504B4B"/>
                </a:solidFill>
              </a:defRPr>
            </a:lvl2pPr>
            <a:lvl3pPr>
              <a:defRPr sz="1200">
                <a:solidFill>
                  <a:srgbClr val="504B4B"/>
                </a:solidFill>
              </a:defRPr>
            </a:lvl3pPr>
            <a:lvl4pPr>
              <a:defRPr sz="1100">
                <a:solidFill>
                  <a:srgbClr val="504B4B"/>
                </a:solidFill>
              </a:defRPr>
            </a:lvl4pPr>
            <a:lvl5pPr>
              <a:defRPr sz="1100">
                <a:solidFill>
                  <a:srgbClr val="504B4B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607" y="983189"/>
            <a:ext cx="3976008" cy="568669"/>
          </a:xfrm>
        </p:spPr>
        <p:txBody>
          <a:bodyPr tIns="0"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>
                <a:solidFill>
                  <a:srgbClr val="A6A40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607" y="1562099"/>
            <a:ext cx="3976008" cy="4920071"/>
          </a:xfrm>
        </p:spPr>
        <p:txBody>
          <a:bodyPr/>
          <a:lstStyle>
            <a:lvl1pPr>
              <a:defRPr sz="1600">
                <a:solidFill>
                  <a:srgbClr val="504B4B"/>
                </a:solidFill>
              </a:defRPr>
            </a:lvl1pPr>
            <a:lvl2pPr>
              <a:defRPr sz="1400">
                <a:solidFill>
                  <a:srgbClr val="504B4B"/>
                </a:solidFill>
              </a:defRPr>
            </a:lvl2pPr>
            <a:lvl3pPr>
              <a:defRPr sz="1200">
                <a:solidFill>
                  <a:srgbClr val="504B4B"/>
                </a:solidFill>
              </a:defRPr>
            </a:lvl3pPr>
            <a:lvl4pPr>
              <a:defRPr sz="1100">
                <a:solidFill>
                  <a:srgbClr val="504B4B"/>
                </a:solidFill>
              </a:defRPr>
            </a:lvl4pPr>
            <a:lvl5pPr>
              <a:defRPr sz="1100">
                <a:solidFill>
                  <a:srgbClr val="504B4B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234BB27-D512-944F-BD47-D639527B0043}" type="datetime1">
              <a:rPr lang="en-US" smtClean="0">
                <a:solidFill>
                  <a:srgbClr val="464646"/>
                </a:solidFill>
              </a:rPr>
              <a:pPr/>
              <a:t>4/26/2021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34180316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5320890" y="5330091"/>
            <a:ext cx="3606765" cy="1057841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300"/>
            </a:lvl1pPr>
            <a:lvl2pPr>
              <a:lnSpc>
                <a:spcPct val="100000"/>
              </a:lnSpc>
              <a:spcBef>
                <a:spcPts val="30"/>
              </a:spcBef>
              <a:defRPr sz="1200"/>
            </a:lvl2pPr>
            <a:lvl3pPr>
              <a:lnSpc>
                <a:spcPct val="100000"/>
              </a:lnSpc>
              <a:spcBef>
                <a:spcPts val="30"/>
              </a:spcBef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8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4629607" y="4893679"/>
            <a:ext cx="4287895" cy="423749"/>
          </a:xfrm>
        </p:spPr>
        <p:txBody>
          <a:bodyPr tIns="18288" bIns="18288"/>
          <a:lstStyle>
            <a:lvl1pPr>
              <a:buNone/>
              <a:defRPr sz="2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7"/>
          </p:nvPr>
        </p:nvSpPr>
        <p:spPr>
          <a:xfrm>
            <a:off x="1173187" y="1586793"/>
            <a:ext cx="4930054" cy="312578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8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BC7D68E-693D-9C49-A798-620CA0EADA79}" type="datetime1">
              <a:rPr lang="en-US">
                <a:solidFill>
                  <a:srgbClr val="464646"/>
                </a:solidFill>
              </a:rPr>
              <a:pPr>
                <a:defRPr/>
              </a:pPr>
              <a:t>4/26/2021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9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20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303CD29-3FF4-6D4C-91CD-B76B0411C46D}" type="slidenum">
              <a:rPr lang="en-US">
                <a:solidFill>
                  <a:srgbClr val="464646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85801128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1830388" y="5078133"/>
            <a:ext cx="5329237" cy="423749"/>
          </a:xfrm>
        </p:spPr>
        <p:txBody>
          <a:bodyPr tIns="18288" bIns="18288"/>
          <a:lstStyle>
            <a:lvl1pPr>
              <a:buNone/>
              <a:defRPr sz="2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1967321" y="5513243"/>
            <a:ext cx="5216365" cy="935037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300">
                <a:solidFill>
                  <a:srgbClr val="373737"/>
                </a:solidFill>
              </a:defRPr>
            </a:lvl1pPr>
            <a:lvl2pPr>
              <a:spcBef>
                <a:spcPts val="200"/>
              </a:spcBef>
              <a:defRPr sz="1200"/>
            </a:lvl2pPr>
            <a:lvl3pPr>
              <a:spcBef>
                <a:spcPts val="100"/>
              </a:spcBef>
              <a:defRPr sz="1200"/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8"/>
          </p:nvPr>
        </p:nvSpPr>
        <p:spPr>
          <a:xfrm>
            <a:off x="1868332" y="1553021"/>
            <a:ext cx="5278773" cy="3312262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9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F6E382E-3682-864D-BAAA-426D382364D6}" type="datetime1">
              <a:rPr lang="en-US">
                <a:solidFill>
                  <a:srgbClr val="464646"/>
                </a:solidFill>
              </a:rPr>
              <a:pPr>
                <a:defRPr/>
              </a:pPr>
              <a:t>4/26/2021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20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21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40F1395-DF07-7644-8D70-6CD057F69345}" type="slidenum">
              <a:rPr lang="en-US">
                <a:solidFill>
                  <a:srgbClr val="464646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43200870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2726889" y="1519159"/>
            <a:ext cx="5329237" cy="323753"/>
          </a:xfrm>
        </p:spPr>
        <p:txBody>
          <a:bodyPr tIns="18288" bIns="18288"/>
          <a:lstStyle>
            <a:lvl1pPr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2838920" y="1854654"/>
            <a:ext cx="5216365" cy="909716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200">
                <a:solidFill>
                  <a:srgbClr val="373737"/>
                </a:solidFill>
              </a:defRPr>
            </a:lvl1pPr>
            <a:lvl2pPr>
              <a:defRPr sz="1100"/>
            </a:lvl2pPr>
            <a:lvl3pPr>
              <a:defRPr sz="1100"/>
            </a:lvl3pPr>
            <a:lvl4pPr>
              <a:defRPr sz="1200"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8"/>
          </p:nvPr>
        </p:nvSpPr>
        <p:spPr>
          <a:xfrm>
            <a:off x="984284" y="1519157"/>
            <a:ext cx="1530900" cy="126603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9" name="Picture Placeholder 16"/>
          <p:cNvSpPr>
            <a:spLocks noGrp="1"/>
          </p:cNvSpPr>
          <p:nvPr>
            <p:ph type="pic" sz="quarter" idx="19"/>
          </p:nvPr>
        </p:nvSpPr>
        <p:spPr>
          <a:xfrm>
            <a:off x="984284" y="3113027"/>
            <a:ext cx="1530900" cy="126603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10" name="Picture Placeholder 16"/>
          <p:cNvSpPr>
            <a:spLocks noGrp="1"/>
          </p:cNvSpPr>
          <p:nvPr>
            <p:ph type="pic" sz="quarter" idx="20"/>
          </p:nvPr>
        </p:nvSpPr>
        <p:spPr>
          <a:xfrm>
            <a:off x="984284" y="4706897"/>
            <a:ext cx="1530900" cy="126603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21"/>
          </p:nvPr>
        </p:nvSpPr>
        <p:spPr>
          <a:xfrm>
            <a:off x="2726889" y="3113029"/>
            <a:ext cx="5329237" cy="323753"/>
          </a:xfrm>
        </p:spPr>
        <p:txBody>
          <a:bodyPr tIns="18288" bIns="18288"/>
          <a:lstStyle>
            <a:lvl1pPr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22"/>
          </p:nvPr>
        </p:nvSpPr>
        <p:spPr>
          <a:xfrm>
            <a:off x="2838920" y="3448524"/>
            <a:ext cx="5216365" cy="909716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200">
                <a:solidFill>
                  <a:srgbClr val="373737"/>
                </a:solidFill>
              </a:defRPr>
            </a:lvl1pPr>
            <a:lvl2pPr>
              <a:defRPr sz="1100"/>
            </a:lvl2pPr>
            <a:lvl3pPr>
              <a:defRPr sz="11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23"/>
          </p:nvPr>
        </p:nvSpPr>
        <p:spPr>
          <a:xfrm>
            <a:off x="2726889" y="4706900"/>
            <a:ext cx="5329237" cy="323753"/>
          </a:xfrm>
        </p:spPr>
        <p:txBody>
          <a:bodyPr tIns="18288" bIns="18288"/>
          <a:lstStyle>
            <a:lvl1pPr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24"/>
          </p:nvPr>
        </p:nvSpPr>
        <p:spPr>
          <a:xfrm>
            <a:off x="2838920" y="5042395"/>
            <a:ext cx="5216365" cy="909716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200">
                <a:solidFill>
                  <a:srgbClr val="373737"/>
                </a:solidFill>
              </a:defRPr>
            </a:lvl1pPr>
            <a:lvl2pPr>
              <a:defRPr sz="1100"/>
            </a:lvl2pPr>
            <a:lvl3pPr>
              <a:defRPr sz="11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sp>
        <p:nvSpPr>
          <p:cNvPr id="18" name="Date Placeholder 3"/>
          <p:cNvSpPr>
            <a:spLocks noGrp="1"/>
          </p:cNvSpPr>
          <p:nvPr>
            <p:ph type="dt" sz="half" idx="25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25F553F-D6CF-024A-83E8-16C5ACBDBF0C}" type="datetime1">
              <a:rPr lang="en-US">
                <a:solidFill>
                  <a:srgbClr val="464646"/>
                </a:solidFill>
              </a:rPr>
              <a:pPr>
                <a:defRPr/>
              </a:pPr>
              <a:t>4/26/2021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26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27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4D706A-52FD-E64D-AE1E-7C9D69A6BCFF}" type="slidenum">
              <a:rPr lang="en-US">
                <a:solidFill>
                  <a:srgbClr val="464646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67700854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498996" y="1400681"/>
            <a:ext cx="3266506" cy="5140855"/>
          </a:xfrm>
        </p:spPr>
        <p:txBody>
          <a:bodyPr rtlCol="0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3944322" y="1271542"/>
            <a:ext cx="4576923" cy="423339"/>
          </a:xfrm>
        </p:spPr>
        <p:txBody>
          <a:bodyPr/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3944322" y="1707014"/>
            <a:ext cx="4576923" cy="4209134"/>
          </a:xfrm>
        </p:spPr>
        <p:txBody>
          <a:bodyPr/>
          <a:lstStyle>
            <a:lvl1pPr>
              <a:lnSpc>
                <a:spcPct val="100000"/>
              </a:lnSpc>
              <a:spcBef>
                <a:spcPts val="400"/>
              </a:spcBef>
              <a:defRPr sz="140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  <a:lvl3pPr>
              <a:lnSpc>
                <a:spcPct val="100000"/>
              </a:lnSpc>
              <a:spcBef>
                <a:spcPts val="200"/>
              </a:spcBef>
              <a:defRPr sz="1100"/>
            </a:lvl3pPr>
            <a:lvl4pPr>
              <a:lnSpc>
                <a:spcPct val="100000"/>
              </a:lnSpc>
              <a:spcBef>
                <a:spcPts val="100"/>
              </a:spcBef>
              <a:defRPr sz="1050"/>
            </a:lvl4pPr>
            <a:lvl5pPr>
              <a:lnSpc>
                <a:spcPct val="100000"/>
              </a:lnSpc>
              <a:spcBef>
                <a:spcPts val="100"/>
              </a:spcBef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6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F3B569C-1EA5-424B-AEC8-7C697A5412D8}" type="datetime1">
              <a:rPr lang="en-US">
                <a:solidFill>
                  <a:srgbClr val="464646"/>
                </a:solidFill>
              </a:rPr>
              <a:pPr>
                <a:defRPr/>
              </a:pPr>
              <a:t>4/26/2021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7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8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A21BB04-64BC-524B-8E69-A4BB3B716DBF}" type="slidenum">
              <a:rPr lang="en-US">
                <a:solidFill>
                  <a:srgbClr val="464646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32464353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6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37538" y="748130"/>
            <a:ext cx="4501662" cy="800724"/>
          </a:xfrm>
        </p:spPr>
        <p:txBody>
          <a:bodyPr/>
          <a:lstStyle>
            <a:lvl1pPr>
              <a:defRPr sz="2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995615" y="6547962"/>
            <a:ext cx="1288163" cy="292565"/>
          </a:xfrm>
          <a:prstGeom prst="rect">
            <a:avLst/>
          </a:prstGeom>
        </p:spPr>
        <p:txBody>
          <a:bodyPr/>
          <a:lstStyle/>
          <a:p>
            <a:fld id="{7E81C33E-41CC-7144-9EE9-6BB47BFC27EB}" type="datetime1">
              <a:rPr lang="en-US" smtClean="0">
                <a:solidFill>
                  <a:srgbClr val="464646"/>
                </a:solidFill>
              </a:rPr>
              <a:pPr/>
              <a:t>4/26/2021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421923" y="6547962"/>
            <a:ext cx="2086022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795846" y="6547962"/>
            <a:ext cx="890953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803677" y="1730693"/>
            <a:ext cx="4035523" cy="423339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>
              <a:buNone/>
              <a:defRPr lang="en-US" sz="2000" b="0" kern="1200" cap="small" dirty="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</a:pPr>
            <a:r>
              <a:rPr lang="en-US" dirty="0"/>
              <a:t>Click to edit Master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4865077" y="2139462"/>
            <a:ext cx="3974124" cy="4073769"/>
          </a:xfrm>
        </p:spPr>
        <p:txBody>
          <a:bodyPr/>
          <a:lstStyle>
            <a:lvl1pPr>
              <a:lnSpc>
                <a:spcPct val="100000"/>
              </a:lnSpc>
              <a:spcBef>
                <a:spcPts val="400"/>
              </a:spcBef>
              <a:defRPr sz="140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  <a:lvl3pPr>
              <a:lnSpc>
                <a:spcPct val="100000"/>
              </a:lnSpc>
              <a:spcBef>
                <a:spcPts val="200"/>
              </a:spcBef>
              <a:defRPr sz="1100"/>
            </a:lvl3pPr>
            <a:lvl4pPr>
              <a:lnSpc>
                <a:spcPct val="100000"/>
              </a:lnSpc>
              <a:spcBef>
                <a:spcPts val="100"/>
              </a:spcBef>
              <a:defRPr sz="1050"/>
            </a:lvl4pPr>
            <a:lvl5pPr>
              <a:lnSpc>
                <a:spcPct val="100000"/>
              </a:lnSpc>
              <a:spcBef>
                <a:spcPts val="100"/>
              </a:spcBef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1934308" y="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0" y="2286001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1934308" y="2286001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0" y="457200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1934308" y="457200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30573889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 Wash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world-map_wash21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1368425"/>
            <a:ext cx="9144000" cy="44639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51BEBC88-5945-6548-81AC-D1E801230918}" type="datetime1">
              <a:rPr lang="en-US" smtClean="0">
                <a:solidFill>
                  <a:srgbClr val="464646"/>
                </a:solidFill>
              </a:rPr>
              <a:pPr/>
              <a:t>4/26/2021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037008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5513" y="440330"/>
            <a:ext cx="8107710" cy="800724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8995" y="1470362"/>
            <a:ext cx="8105496" cy="4849414"/>
          </a:xfrm>
        </p:spPr>
        <p:txBody>
          <a:bodyPr>
            <a:normAutofit/>
          </a:bodyPr>
          <a:lstStyle>
            <a:lvl1pPr marL="225425" indent="-225425">
              <a:buClr>
                <a:srgbClr val="FFCC66"/>
              </a:buClr>
              <a:buFont typeface="Wingdings" panose="05000000000000000000" pitchFamily="2" charset="2"/>
              <a:buChar char="l"/>
              <a:defRPr sz="1800">
                <a:latin typeface="KoPub돋움체_Pro Bold" panose="02020603020101020101" pitchFamily="18" charset="-127"/>
                <a:ea typeface="KoPub돋움체_Pro Bold" panose="02020603020101020101" pitchFamily="18" charset="-127"/>
              </a:defRPr>
            </a:lvl1pPr>
            <a:lvl2pPr marL="573088" indent="-238125">
              <a:buClr>
                <a:srgbClr val="FFCC66"/>
              </a:buClr>
              <a:buFont typeface="Wingdings" panose="05000000000000000000" pitchFamily="2" charset="2"/>
              <a:buChar char="l"/>
              <a:defRPr sz="16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2pPr>
            <a:lvl3pPr marL="860425" indent="-182563">
              <a:buClr>
                <a:srgbClr val="FFCC66"/>
              </a:buClr>
              <a:buFont typeface="Wingdings" panose="05000000000000000000" pitchFamily="2" charset="2"/>
              <a:buChar char="l"/>
              <a:defRPr sz="14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3pPr>
            <a:lvl4pPr marL="1198563" indent="-225425">
              <a:buClr>
                <a:srgbClr val="FFCC66"/>
              </a:buClr>
              <a:buFont typeface="Wingdings" panose="05000000000000000000" pitchFamily="2" charset="2"/>
              <a:buChar char="l"/>
              <a:defRPr sz="12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4pPr>
            <a:lvl5pPr marL="1544638" indent="-228600">
              <a:buClr>
                <a:srgbClr val="FFCC66"/>
              </a:buClr>
              <a:buFont typeface="Wingdings" panose="05000000000000000000" pitchFamily="2" charset="2"/>
              <a:buChar char="l"/>
              <a:defRPr sz="12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62BFA-C828-2446-9B72-82AD7C7C4D28}" type="datetime1">
              <a:rPr lang="en-US" smtClean="0"/>
              <a:pPr/>
              <a:t>4/26/2021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54462949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Washout Map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orld-map_wash21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1368425"/>
            <a:ext cx="9144000" cy="44653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5538"/>
            <a:ext cx="8229600" cy="51942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6917FCC0-BCF1-7F40-94F0-C8B3ACD33893}" type="datetime1">
              <a:rPr lang="en-US" smtClean="0">
                <a:solidFill>
                  <a:srgbClr val="464646"/>
                </a:solidFill>
              </a:rPr>
              <a:pPr/>
              <a:t>4/26/2021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08273535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 Bold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world-map_100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1004888"/>
            <a:ext cx="9144000" cy="4463935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08CA98B9-3ABE-A242-9F6B-DA9BAB124A35}" type="datetime1">
              <a:rPr lang="en-US" smtClean="0">
                <a:solidFill>
                  <a:srgbClr val="464646"/>
                </a:solidFill>
              </a:rPr>
              <a:pPr/>
              <a:t>4/26/2021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3783013"/>
            <a:ext cx="9144000" cy="1571625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FFFFFF"/>
              </a:solidFill>
              <a:latin typeface="Verdana"/>
              <a:cs typeface="Verdana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4127744"/>
            <a:ext cx="9144000" cy="825867"/>
          </a:xfrm>
        </p:spPr>
        <p:txBody>
          <a:bodyPr wrap="square" anchor="ctr" anchorCtr="0">
            <a:noAutofit/>
          </a:bodyPr>
          <a:lstStyle>
            <a:lvl1pPr marL="0" indent="0" algn="ctr" defTabSz="457200" rtl="0" eaLnBrk="1" latinLnBrk="0" hangingPunct="1">
              <a:buNone/>
              <a:defRPr lang="en-US" sz="4400" b="1" kern="1200" cap="all" dirty="0" smtClean="0">
                <a:solidFill>
                  <a:schemeClr val="bg1"/>
                </a:solidFill>
                <a:latin typeface="Verdana"/>
                <a:ea typeface="+mn-ea"/>
                <a:cs typeface="Verdana"/>
              </a:defRPr>
            </a:lvl1pPr>
          </a:lstStyle>
          <a:p>
            <a:pPr lvl="0"/>
            <a:r>
              <a:rPr lang="en-US" dirty="0"/>
              <a:t>Statement here</a:t>
            </a:r>
          </a:p>
        </p:txBody>
      </p:sp>
    </p:spTree>
    <p:extLst>
      <p:ext uri="{BB962C8B-B14F-4D97-AF65-F5344CB8AC3E}">
        <p14:creationId xmlns="" xmlns:p14="http://schemas.microsoft.com/office/powerpoint/2010/main" val="19292992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12 and Statement Ba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-1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2285999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-1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2285999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8" name="Picture Placeholder 6"/>
          <p:cNvSpPr>
            <a:spLocks noGrp="1"/>
          </p:cNvSpPr>
          <p:nvPr>
            <p:ph type="pic" sz="quarter" idx="23"/>
          </p:nvPr>
        </p:nvSpPr>
        <p:spPr>
          <a:xfrm>
            <a:off x="4571999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9" name="Picture Placeholder 6"/>
          <p:cNvSpPr>
            <a:spLocks noGrp="1"/>
          </p:cNvSpPr>
          <p:nvPr>
            <p:ph type="pic" sz="quarter" idx="24"/>
          </p:nvPr>
        </p:nvSpPr>
        <p:spPr>
          <a:xfrm>
            <a:off x="6858000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20" name="Picture Placeholder 6"/>
          <p:cNvSpPr>
            <a:spLocks noGrp="1"/>
          </p:cNvSpPr>
          <p:nvPr>
            <p:ph type="pic" sz="quarter" idx="25"/>
          </p:nvPr>
        </p:nvSpPr>
        <p:spPr>
          <a:xfrm>
            <a:off x="4571999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21" name="Picture Placeholder 6"/>
          <p:cNvSpPr>
            <a:spLocks noGrp="1"/>
          </p:cNvSpPr>
          <p:nvPr>
            <p:ph type="pic" sz="quarter" idx="26"/>
          </p:nvPr>
        </p:nvSpPr>
        <p:spPr>
          <a:xfrm>
            <a:off x="6858000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25" name="Text Placeholder 12"/>
          <p:cNvSpPr>
            <a:spLocks noGrp="1"/>
          </p:cNvSpPr>
          <p:nvPr>
            <p:ph type="body" sz="quarter" idx="28" hasCustomPrompt="1"/>
          </p:nvPr>
        </p:nvSpPr>
        <p:spPr>
          <a:xfrm>
            <a:off x="0" y="3783013"/>
            <a:ext cx="9144000" cy="1572768"/>
          </a:xfrm>
          <a:solidFill>
            <a:srgbClr val="000000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buNone/>
              <a:defRPr lang="en-US" sz="1600" kern="1200" dirty="0">
                <a:solidFill>
                  <a:srgbClr val="666666"/>
                </a:solidFill>
                <a:latin typeface="Verdana"/>
                <a:ea typeface="+mn-ea"/>
                <a:cs typeface="Verdana"/>
              </a:defRPr>
            </a:lvl1pPr>
          </a:lstStyle>
          <a:p>
            <a:pPr marL="0" lvl="0" indent="-225425" algn="ctr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Char char="•"/>
            </a:pPr>
            <a:r>
              <a:rPr lang="en-US" dirty="0"/>
              <a:t>Statement here</a:t>
            </a:r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-1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2285999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6"/>
          <p:cNvSpPr>
            <a:spLocks noGrp="1"/>
          </p:cNvSpPr>
          <p:nvPr>
            <p:ph type="pic" sz="quarter" idx="21"/>
          </p:nvPr>
        </p:nvSpPr>
        <p:spPr>
          <a:xfrm>
            <a:off x="4571999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6"/>
          <p:cNvSpPr>
            <a:spLocks noGrp="1"/>
          </p:cNvSpPr>
          <p:nvPr>
            <p:ph type="pic" sz="quarter" idx="22"/>
          </p:nvPr>
        </p:nvSpPr>
        <p:spPr>
          <a:xfrm>
            <a:off x="6858000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51305156-B5F0-8F44-9B3B-B829BD25E71A}" type="datetime1">
              <a:rPr lang="en-US" smtClean="0">
                <a:solidFill>
                  <a:srgbClr val="464646"/>
                </a:solidFill>
              </a:rPr>
              <a:pPr/>
              <a:t>4/26/2021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4126524"/>
            <a:ext cx="9144000" cy="825867"/>
          </a:xfrm>
          <a:ln>
            <a:noFill/>
          </a:ln>
        </p:spPr>
        <p:txBody>
          <a:bodyPr wrap="square" anchor="ctr" anchorCtr="0">
            <a:noAutofit/>
          </a:bodyPr>
          <a:lstStyle>
            <a:lvl1pPr marL="0" indent="0" algn="ctr" defTabSz="457200" rtl="0" eaLnBrk="1" latinLnBrk="0" hangingPunct="1">
              <a:buNone/>
              <a:defRPr lang="en-US" sz="4400" b="1" kern="1200" cap="all" dirty="0" smtClean="0">
                <a:solidFill>
                  <a:schemeClr val="bg1"/>
                </a:solidFill>
                <a:latin typeface="Verdana"/>
                <a:ea typeface="+mn-ea"/>
                <a:cs typeface="Verdana"/>
              </a:defRPr>
            </a:lvl1pPr>
          </a:lstStyle>
          <a:p>
            <a:pPr lvl="0"/>
            <a:r>
              <a:rPr lang="en-US" dirty="0"/>
              <a:t>Statement here</a:t>
            </a:r>
          </a:p>
        </p:txBody>
      </p:sp>
    </p:spTree>
    <p:extLst>
      <p:ext uri="{BB962C8B-B14F-4D97-AF65-F5344CB8AC3E}">
        <p14:creationId xmlns="" xmlns:p14="http://schemas.microsoft.com/office/powerpoint/2010/main" val="156370993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lobe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merica-globe_shadow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429014" y="203200"/>
            <a:ext cx="6640871" cy="666496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2DAB5F46-2B7F-5B4D-AD94-C45166DC40CF}" type="datetime1">
              <a:rPr lang="en-US" smtClean="0">
                <a:solidFill>
                  <a:srgbClr val="464646"/>
                </a:solidFill>
              </a:rPr>
              <a:pPr/>
              <a:t>4/26/2021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3783013"/>
            <a:ext cx="9144000" cy="1571625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FFFFFF"/>
              </a:solidFill>
              <a:latin typeface="Verdana"/>
              <a:cs typeface="Verdana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4127744"/>
            <a:ext cx="9144000" cy="825867"/>
          </a:xfrm>
        </p:spPr>
        <p:txBody>
          <a:bodyPr wrap="square" anchor="ctr" anchorCtr="0">
            <a:noAutofit/>
          </a:bodyPr>
          <a:lstStyle>
            <a:lvl1pPr marL="0" indent="0" algn="ctr" defTabSz="457200" rtl="0" eaLnBrk="1" latinLnBrk="0" hangingPunct="1">
              <a:buNone/>
              <a:defRPr lang="en-US" sz="4400" b="1" kern="1200" cap="all" dirty="0" smtClean="0">
                <a:solidFill>
                  <a:schemeClr val="bg1"/>
                </a:solidFill>
                <a:latin typeface="Verdana"/>
                <a:ea typeface="+mn-ea"/>
                <a:cs typeface="Verdana"/>
              </a:defRPr>
            </a:lvl1pPr>
          </a:lstStyle>
          <a:p>
            <a:pPr lvl="0"/>
            <a:r>
              <a:rPr lang="en-US" dirty="0"/>
              <a:t>Statement here</a:t>
            </a:r>
          </a:p>
        </p:txBody>
      </p:sp>
    </p:spTree>
    <p:extLst>
      <p:ext uri="{BB962C8B-B14F-4D97-AF65-F5344CB8AC3E}">
        <p14:creationId xmlns="" xmlns:p14="http://schemas.microsoft.com/office/powerpoint/2010/main" val="252962795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lob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merica-globe_shadow_small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82880" y="332740"/>
            <a:ext cx="5059680" cy="50807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7769" y="3884054"/>
            <a:ext cx="4166148" cy="800724"/>
          </a:xfrm>
        </p:spPr>
        <p:txBody>
          <a:bodyPr/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995615" y="6547962"/>
            <a:ext cx="1288163" cy="292565"/>
          </a:xfrm>
          <a:prstGeom prst="rect">
            <a:avLst/>
          </a:prstGeom>
        </p:spPr>
        <p:txBody>
          <a:bodyPr/>
          <a:lstStyle/>
          <a:p>
            <a:fld id="{6E7C3E9F-FCDE-664F-9336-1ABBAA0EA927}" type="datetime1">
              <a:rPr lang="en-US" smtClean="0">
                <a:solidFill>
                  <a:srgbClr val="464646"/>
                </a:solidFill>
              </a:rPr>
              <a:pPr/>
              <a:t>4/26/2021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421923" y="6547962"/>
            <a:ext cx="2086022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795846" y="6547962"/>
            <a:ext cx="890953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4708768" y="4699000"/>
            <a:ext cx="4112847" cy="1807308"/>
          </a:xfrm>
        </p:spPr>
        <p:txBody>
          <a:bodyPr/>
          <a:lstStyle>
            <a:lvl1pPr>
              <a:lnSpc>
                <a:spcPct val="100000"/>
              </a:lnSpc>
              <a:spcBef>
                <a:spcPts val="400"/>
              </a:spcBef>
              <a:defRPr sz="1200"/>
            </a:lvl1pPr>
            <a:lvl2pPr>
              <a:lnSpc>
                <a:spcPct val="100000"/>
              </a:lnSpc>
              <a:spcBef>
                <a:spcPts val="300"/>
              </a:spcBef>
              <a:defRPr sz="1100"/>
            </a:lvl2pPr>
            <a:lvl3pPr>
              <a:lnSpc>
                <a:spcPct val="100000"/>
              </a:lnSpc>
              <a:spcBef>
                <a:spcPts val="200"/>
              </a:spcBef>
              <a:defRPr sz="1050"/>
            </a:lvl3pPr>
            <a:lvl4pPr>
              <a:lnSpc>
                <a:spcPct val="100000"/>
              </a:lnSpc>
              <a:spcBef>
                <a:spcPts val="100"/>
              </a:spcBef>
              <a:defRPr sz="1000"/>
            </a:lvl4pPr>
            <a:lvl5pPr>
              <a:lnSpc>
                <a:spcPct val="100000"/>
              </a:lnSpc>
              <a:spcBef>
                <a:spcPts val="100"/>
              </a:spcBef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="" xmlns:p14="http://schemas.microsoft.com/office/powerpoint/2010/main" val="135354435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239163540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1790700" y="990600"/>
            <a:ext cx="6756400" cy="3683000"/>
          </a:xfrm>
        </p:spPr>
        <p:txBody>
          <a:bodyPr/>
          <a:lstStyle>
            <a:lvl1pPr algn="r">
              <a:buNone/>
              <a:defRPr sz="6000" b="1" baseline="0">
                <a:solidFill>
                  <a:srgbClr val="F79646"/>
                </a:solidFill>
              </a:defRPr>
            </a:lvl1pPr>
          </a:lstStyle>
          <a:p>
            <a:pPr lvl="0"/>
            <a:r>
              <a:rPr lang="en-US" dirty="0"/>
              <a:t>Emphasis Slide</a:t>
            </a:r>
          </a:p>
          <a:p>
            <a:pPr lvl="0"/>
            <a:r>
              <a:rPr lang="en-US" dirty="0"/>
              <a:t>Used for making one important Point</a:t>
            </a:r>
          </a:p>
        </p:txBody>
      </p:sp>
    </p:spTree>
    <p:extLst>
      <p:ext uri="{BB962C8B-B14F-4D97-AF65-F5344CB8AC3E}">
        <p14:creationId xmlns="" xmlns:p14="http://schemas.microsoft.com/office/powerpoint/2010/main" val="380403888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704DA2EC-FE51-234C-8874-87F532D5C722}" type="datetime1">
              <a:rPr lang="en-US" smtClean="0">
                <a:solidFill>
                  <a:srgbClr val="464646"/>
                </a:solidFill>
              </a:rPr>
              <a:pPr/>
              <a:t>4/26/2021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33123856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2036BB0B-C07A-EF4C-ADBF-B404E3B41965}" type="datetime1">
              <a:rPr lang="en-US" smtClean="0">
                <a:solidFill>
                  <a:srgbClr val="464646"/>
                </a:solidFill>
              </a:rPr>
              <a:pPr/>
              <a:t>4/26/2021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34195225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8600531E-1DA2-B34A-93A6-C570B815175C}" type="datetime1">
              <a:rPr lang="en-US" smtClean="0">
                <a:solidFill>
                  <a:srgbClr val="464646"/>
                </a:solidFill>
              </a:rPr>
              <a:pPr/>
              <a:t>4/26/2021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42053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6781" y="1188101"/>
            <a:ext cx="8107710" cy="80072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73187" y="2104039"/>
            <a:ext cx="7431304" cy="4215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62BFA-C828-2446-9B72-82AD7C7C4D28}" type="datetime1">
              <a:rPr lang="en-US" smtClean="0"/>
              <a:pPr/>
              <a:t>4/26/2021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4018950298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orient="horz" pos="1253" userDrawn="1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932E4664-5CFD-1A4D-9B41-76CFD729FE90}" type="datetime1">
              <a:rPr lang="en-US" smtClean="0">
                <a:solidFill>
                  <a:srgbClr val="464646"/>
                </a:solidFill>
              </a:rPr>
              <a:pPr/>
              <a:t>4/26/2021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7250738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-1" y="1802513"/>
            <a:ext cx="6063565" cy="1525991"/>
          </a:xfrm>
          <a:prstGeom prst="rect">
            <a:avLst/>
          </a:prstGeom>
          <a:solidFill>
            <a:srgbClr val="68676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4237838" y="3041745"/>
            <a:ext cx="4906162" cy="860290"/>
          </a:xfrm>
          <a:prstGeom prst="rect">
            <a:avLst/>
          </a:prstGeom>
          <a:solidFill>
            <a:srgbClr val="BC650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903" y="2007073"/>
            <a:ext cx="5357451" cy="1016006"/>
          </a:xfrm>
        </p:spPr>
        <p:txBody>
          <a:bodyPr anchor="ctr"/>
          <a:lstStyle>
            <a:lvl1pPr algn="ctr">
              <a:defRPr sz="2800" b="0" i="0" cap="all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29607" y="3051981"/>
            <a:ext cx="3974883" cy="792411"/>
          </a:xfrm>
        </p:spPr>
        <p:txBody>
          <a:bodyPr anchor="ctr"/>
          <a:lstStyle>
            <a:lvl1pPr marL="0" indent="0" algn="l">
              <a:buNone/>
              <a:defRPr sz="1700" b="0" cap="all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="" xmlns:p14="http://schemas.microsoft.com/office/powerpoint/2010/main" val="41068300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996" y="1052514"/>
            <a:ext cx="3953364" cy="537205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8153" y="1052514"/>
            <a:ext cx="3976008" cy="537205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0C587-CD89-8C40-AE01-36B25C2FD636}" type="datetime1">
              <a:rPr lang="en-US" smtClean="0"/>
              <a:pPr/>
              <a:t>4/26/2021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757277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995" y="983189"/>
            <a:ext cx="3960832" cy="568669"/>
          </a:xfrm>
        </p:spPr>
        <p:txBody>
          <a:bodyPr tIns="0"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>
                <a:solidFill>
                  <a:srgbClr val="A6A40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8995" y="1562099"/>
            <a:ext cx="3960832" cy="4920071"/>
          </a:xfrm>
        </p:spPr>
        <p:txBody>
          <a:bodyPr/>
          <a:lstStyle>
            <a:lvl1pPr>
              <a:defRPr sz="1600">
                <a:solidFill>
                  <a:srgbClr val="504B4B"/>
                </a:solidFill>
              </a:defRPr>
            </a:lvl1pPr>
            <a:lvl2pPr>
              <a:defRPr sz="1400">
                <a:solidFill>
                  <a:srgbClr val="504B4B"/>
                </a:solidFill>
              </a:defRPr>
            </a:lvl2pPr>
            <a:lvl3pPr>
              <a:defRPr sz="1200">
                <a:solidFill>
                  <a:srgbClr val="504B4B"/>
                </a:solidFill>
              </a:defRPr>
            </a:lvl3pPr>
            <a:lvl4pPr>
              <a:defRPr sz="1100">
                <a:solidFill>
                  <a:srgbClr val="504B4B"/>
                </a:solidFill>
              </a:defRPr>
            </a:lvl4pPr>
            <a:lvl5pPr>
              <a:defRPr sz="1100">
                <a:solidFill>
                  <a:srgbClr val="504B4B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607" y="983189"/>
            <a:ext cx="3976008" cy="568669"/>
          </a:xfrm>
        </p:spPr>
        <p:txBody>
          <a:bodyPr tIns="0"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>
                <a:solidFill>
                  <a:srgbClr val="A6A40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607" y="1562099"/>
            <a:ext cx="3976008" cy="4920071"/>
          </a:xfrm>
        </p:spPr>
        <p:txBody>
          <a:bodyPr/>
          <a:lstStyle>
            <a:lvl1pPr>
              <a:defRPr sz="1600">
                <a:solidFill>
                  <a:srgbClr val="504B4B"/>
                </a:solidFill>
              </a:defRPr>
            </a:lvl1pPr>
            <a:lvl2pPr>
              <a:defRPr sz="1400">
                <a:solidFill>
                  <a:srgbClr val="504B4B"/>
                </a:solidFill>
              </a:defRPr>
            </a:lvl2pPr>
            <a:lvl3pPr>
              <a:defRPr sz="1200">
                <a:solidFill>
                  <a:srgbClr val="504B4B"/>
                </a:solidFill>
              </a:defRPr>
            </a:lvl3pPr>
            <a:lvl4pPr>
              <a:defRPr sz="1100">
                <a:solidFill>
                  <a:srgbClr val="504B4B"/>
                </a:solidFill>
              </a:defRPr>
            </a:lvl4pPr>
            <a:lvl5pPr>
              <a:defRPr sz="1100">
                <a:solidFill>
                  <a:srgbClr val="504B4B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4BB27-D512-944F-BD47-D639527B0043}" type="datetime1">
              <a:rPr lang="en-US" smtClean="0"/>
              <a:pPr/>
              <a:t>4/26/2021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600973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5320890" y="5330091"/>
            <a:ext cx="3606765" cy="1057841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300"/>
            </a:lvl1pPr>
            <a:lvl2pPr>
              <a:lnSpc>
                <a:spcPct val="100000"/>
              </a:lnSpc>
              <a:spcBef>
                <a:spcPts val="30"/>
              </a:spcBef>
              <a:defRPr sz="1200"/>
            </a:lvl2pPr>
            <a:lvl3pPr>
              <a:lnSpc>
                <a:spcPct val="100000"/>
              </a:lnSpc>
              <a:spcBef>
                <a:spcPts val="30"/>
              </a:spcBef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8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4629607" y="4893679"/>
            <a:ext cx="4287895" cy="423749"/>
          </a:xfrm>
        </p:spPr>
        <p:txBody>
          <a:bodyPr tIns="18288" bIns="18288"/>
          <a:lstStyle>
            <a:lvl1pPr>
              <a:buNone/>
              <a:defRPr sz="2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7"/>
          </p:nvPr>
        </p:nvSpPr>
        <p:spPr>
          <a:xfrm>
            <a:off x="1173187" y="1586793"/>
            <a:ext cx="4930054" cy="312578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BC7D68E-693D-9C49-A798-620CA0EADA79}" type="datetime1">
              <a:rPr lang="en-US"/>
              <a:pPr>
                <a:defRPr/>
              </a:pPr>
              <a:t>4/26/2021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03CD29-3FF4-6D4C-91CD-B76B0411C46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913521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8.xml"/><Relationship Id="rId18" Type="http://schemas.openxmlformats.org/officeDocument/2006/relationships/slideLayout" Target="../slideLayouts/slideLayout43.xml"/><Relationship Id="rId26" Type="http://schemas.openxmlformats.org/officeDocument/2006/relationships/theme" Target="../theme/theme2.xml"/><Relationship Id="rId3" Type="http://schemas.openxmlformats.org/officeDocument/2006/relationships/slideLayout" Target="../slideLayouts/slideLayout28.xml"/><Relationship Id="rId21" Type="http://schemas.openxmlformats.org/officeDocument/2006/relationships/slideLayout" Target="../slideLayouts/slideLayout46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42.xml"/><Relationship Id="rId25" Type="http://schemas.openxmlformats.org/officeDocument/2006/relationships/slideLayout" Target="../slideLayouts/slideLayout50.xml"/><Relationship Id="rId2" Type="http://schemas.openxmlformats.org/officeDocument/2006/relationships/slideLayout" Target="../slideLayouts/slideLayout27.xml"/><Relationship Id="rId16" Type="http://schemas.openxmlformats.org/officeDocument/2006/relationships/slideLayout" Target="../slideLayouts/slideLayout41.xml"/><Relationship Id="rId20" Type="http://schemas.openxmlformats.org/officeDocument/2006/relationships/slideLayout" Target="../slideLayouts/slideLayout45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24" Type="http://schemas.openxmlformats.org/officeDocument/2006/relationships/slideLayout" Target="../slideLayouts/slideLayout49.xml"/><Relationship Id="rId5" Type="http://schemas.openxmlformats.org/officeDocument/2006/relationships/slideLayout" Target="../slideLayouts/slideLayout30.xml"/><Relationship Id="rId15" Type="http://schemas.openxmlformats.org/officeDocument/2006/relationships/slideLayout" Target="../slideLayouts/slideLayout40.xml"/><Relationship Id="rId23" Type="http://schemas.openxmlformats.org/officeDocument/2006/relationships/slideLayout" Target="../slideLayouts/slideLayout48.xml"/><Relationship Id="rId10" Type="http://schemas.openxmlformats.org/officeDocument/2006/relationships/slideLayout" Target="../slideLayouts/slideLayout35.xml"/><Relationship Id="rId19" Type="http://schemas.openxmlformats.org/officeDocument/2006/relationships/slideLayout" Target="../slideLayouts/slideLayout44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9.xml"/><Relationship Id="rId22" Type="http://schemas.openxmlformats.org/officeDocument/2006/relationships/slideLayout" Target="../slideLayouts/slideLayout47.xml"/><Relationship Id="rId27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7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995" y="1355148"/>
            <a:ext cx="8106620" cy="49646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4"/>
                </a:solidFill>
              </a:defRPr>
            </a:lvl1pPr>
          </a:lstStyle>
          <a:p>
            <a:fld id="{64F5F5AC-42C6-7943-932B-3849F0E3EB5C}" type="datetime1">
              <a:rPr lang="en-US" smtClean="0"/>
              <a:pPr/>
              <a:t>4/26/2021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accent4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accent4"/>
                </a:solidFill>
              </a:defRPr>
            </a:lvl1pPr>
          </a:lstStyle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42194276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200" b="0" kern="1200">
          <a:solidFill>
            <a:schemeClr val="tx1"/>
          </a:solidFill>
          <a:latin typeface="KoPub돋움체_Pro Bold" panose="02020603020101020101" pitchFamily="18" charset="-127"/>
          <a:ea typeface="KoPub돋움체_Pro Bold" panose="02020603020101020101" pitchFamily="18" charset="-127"/>
          <a:cs typeface="+mj-cs"/>
        </a:defRPr>
      </a:lvl1pPr>
    </p:titleStyle>
    <p:bodyStyle>
      <a:lvl1pPr marL="225425" indent="-225425" algn="l" defTabSz="457200" rtl="0" eaLnBrk="1" latinLnBrk="0" hangingPunct="1">
        <a:lnSpc>
          <a:spcPct val="110000"/>
        </a:lnSpc>
        <a:spcBef>
          <a:spcPts val="600"/>
        </a:spcBef>
        <a:buClr>
          <a:srgbClr val="E0AC00"/>
        </a:buClr>
        <a:buFont typeface="Wingdings" panose="05000000000000000000" pitchFamily="2" charset="2"/>
        <a:buChar char="l"/>
        <a:defRPr sz="1800" kern="1200">
          <a:solidFill>
            <a:srgbClr val="504B4B"/>
          </a:solidFill>
          <a:latin typeface="KoPub돋움체_Pro Bold" panose="02020603020101020101" pitchFamily="18" charset="-127"/>
          <a:ea typeface="KoPub돋움체_Pro Bold" panose="02020603020101020101" pitchFamily="18" charset="-127"/>
          <a:cs typeface="+mn-cs"/>
        </a:defRPr>
      </a:lvl1pPr>
      <a:lvl2pPr marL="573088" indent="-238125" algn="l" defTabSz="457200" rtl="0" eaLnBrk="1" latinLnBrk="0" hangingPunct="1">
        <a:lnSpc>
          <a:spcPct val="110000"/>
        </a:lnSpc>
        <a:spcBef>
          <a:spcPts val="500"/>
        </a:spcBef>
        <a:buClr>
          <a:srgbClr val="E0AC00"/>
        </a:buClr>
        <a:buFont typeface="Wingdings" panose="05000000000000000000" pitchFamily="2" charset="2"/>
        <a:buChar char="l"/>
        <a:defRPr sz="1600" kern="1200">
          <a:solidFill>
            <a:srgbClr val="504B4B"/>
          </a:solidFill>
          <a:latin typeface="KoPub돋움체_Pro Light" panose="02020603020101020101" pitchFamily="18" charset="-127"/>
          <a:ea typeface="KoPub돋움체_Pro Light" panose="02020603020101020101" pitchFamily="18" charset="-127"/>
          <a:cs typeface="+mn-cs"/>
        </a:defRPr>
      </a:lvl2pPr>
      <a:lvl3pPr marL="860425" indent="-182563" algn="l" defTabSz="457200" rtl="0" eaLnBrk="1" latinLnBrk="0" hangingPunct="1">
        <a:lnSpc>
          <a:spcPct val="110000"/>
        </a:lnSpc>
        <a:spcBef>
          <a:spcPts val="300"/>
        </a:spcBef>
        <a:buClr>
          <a:srgbClr val="E0AC00"/>
        </a:buClr>
        <a:buFont typeface="Wingdings" panose="05000000000000000000" pitchFamily="2" charset="2"/>
        <a:buChar char="l"/>
        <a:defRPr sz="1400" kern="1200">
          <a:solidFill>
            <a:srgbClr val="504B4B"/>
          </a:solidFill>
          <a:latin typeface="KoPub돋움체_Pro Light" panose="02020603020101020101" pitchFamily="18" charset="-127"/>
          <a:ea typeface="KoPub돋움체_Pro Light" panose="02020603020101020101" pitchFamily="18" charset="-127"/>
          <a:cs typeface="+mn-cs"/>
        </a:defRPr>
      </a:lvl3pPr>
      <a:lvl4pPr marL="1198563" indent="-225425" algn="l" defTabSz="457200" rtl="0" eaLnBrk="1" latinLnBrk="0" hangingPunct="1">
        <a:lnSpc>
          <a:spcPct val="110000"/>
        </a:lnSpc>
        <a:spcBef>
          <a:spcPts val="100"/>
        </a:spcBef>
        <a:buClr>
          <a:srgbClr val="E0AC00"/>
        </a:buClr>
        <a:buFont typeface="Wingdings" panose="05000000000000000000" pitchFamily="2" charset="2"/>
        <a:buChar char="l"/>
        <a:defRPr sz="1200" kern="1200">
          <a:solidFill>
            <a:srgbClr val="504B4B"/>
          </a:solidFill>
          <a:latin typeface="KoPub돋움체_Pro Light" panose="02020603020101020101" pitchFamily="18" charset="-127"/>
          <a:ea typeface="KoPub돋움체_Pro Light" panose="02020603020101020101" pitchFamily="18" charset="-127"/>
          <a:cs typeface="+mn-cs"/>
        </a:defRPr>
      </a:lvl4pPr>
      <a:lvl5pPr marL="1544638" indent="-228600" algn="l" defTabSz="457200" rtl="0" eaLnBrk="1" latinLnBrk="0" hangingPunct="1">
        <a:lnSpc>
          <a:spcPct val="110000"/>
        </a:lnSpc>
        <a:spcBef>
          <a:spcPts val="0"/>
        </a:spcBef>
        <a:buClr>
          <a:srgbClr val="E0AC00"/>
        </a:buClr>
        <a:buFont typeface="Wingdings" panose="05000000000000000000" pitchFamily="2" charset="2"/>
        <a:buChar char="l"/>
        <a:defRPr sz="1200" kern="1200">
          <a:solidFill>
            <a:srgbClr val="504B4B"/>
          </a:solidFill>
          <a:latin typeface="KoPub돋움체_Pro Light" panose="02020603020101020101" pitchFamily="18" charset="-127"/>
          <a:ea typeface="KoPub돋움체_Pro Light" panose="02020603020101020101" pitchFamily="18" charset="-127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7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995" y="1355148"/>
            <a:ext cx="8106620" cy="49646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="" xmlns:p14="http://schemas.microsoft.com/office/powerpoint/2010/main" val="36910719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  <p:sldLayoutId id="2147483700" r:id="rId14"/>
    <p:sldLayoutId id="2147483701" r:id="rId15"/>
    <p:sldLayoutId id="2147483702" r:id="rId16"/>
    <p:sldLayoutId id="2147483703" r:id="rId17"/>
    <p:sldLayoutId id="2147483704" r:id="rId18"/>
    <p:sldLayoutId id="2147483705" r:id="rId19"/>
    <p:sldLayoutId id="2147483706" r:id="rId20"/>
    <p:sldLayoutId id="2147483707" r:id="rId21"/>
    <p:sldLayoutId id="2147483708" r:id="rId22"/>
    <p:sldLayoutId id="2147483709" r:id="rId23"/>
    <p:sldLayoutId id="2147483710" r:id="rId24"/>
    <p:sldLayoutId id="2147483711" r:id="rId25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200" b="0" kern="1200">
          <a:solidFill>
            <a:schemeClr val="tx1">
              <a:lumMod val="50000"/>
            </a:schemeClr>
          </a:solidFill>
          <a:latin typeface="+mj-ea"/>
          <a:ea typeface="+mj-ea"/>
          <a:cs typeface="+mj-cs"/>
        </a:defRPr>
      </a:lvl1pPr>
    </p:titleStyle>
    <p:bodyStyle>
      <a:lvl1pPr marL="225425" indent="-225425" algn="l" defTabSz="457200" rtl="0" eaLnBrk="1" latinLnBrk="0" hangingPunct="1">
        <a:lnSpc>
          <a:spcPct val="110000"/>
        </a:lnSpc>
        <a:spcBef>
          <a:spcPts val="600"/>
        </a:spcBef>
        <a:buClr>
          <a:srgbClr val="E0AC00"/>
        </a:buClr>
        <a:buFont typeface="Wingdings" panose="05000000000000000000" pitchFamily="2" charset="2"/>
        <a:buChar char="l"/>
        <a:defRPr sz="1800" kern="1200">
          <a:solidFill>
            <a:srgbClr val="504B4B"/>
          </a:solidFill>
          <a:latin typeface="+mn-ea"/>
          <a:ea typeface="+mn-ea"/>
          <a:cs typeface="+mn-cs"/>
        </a:defRPr>
      </a:lvl1pPr>
      <a:lvl2pPr marL="573088" indent="-238125" algn="l" defTabSz="457200" rtl="0" eaLnBrk="1" latinLnBrk="0" hangingPunct="1">
        <a:lnSpc>
          <a:spcPct val="110000"/>
        </a:lnSpc>
        <a:spcBef>
          <a:spcPts val="500"/>
        </a:spcBef>
        <a:buClr>
          <a:srgbClr val="E0AC00"/>
        </a:buClr>
        <a:buFont typeface="Wingdings" panose="05000000000000000000" pitchFamily="2" charset="2"/>
        <a:buChar char="l"/>
        <a:defRPr sz="1600" kern="1200">
          <a:solidFill>
            <a:srgbClr val="504B4B"/>
          </a:solidFill>
          <a:latin typeface="+mn-ea"/>
          <a:ea typeface="+mn-ea"/>
          <a:cs typeface="+mn-cs"/>
        </a:defRPr>
      </a:lvl2pPr>
      <a:lvl3pPr marL="860425" indent="-182563" algn="l" defTabSz="457200" rtl="0" eaLnBrk="1" latinLnBrk="0" hangingPunct="1">
        <a:lnSpc>
          <a:spcPct val="110000"/>
        </a:lnSpc>
        <a:spcBef>
          <a:spcPts val="300"/>
        </a:spcBef>
        <a:buClr>
          <a:srgbClr val="E0AC00"/>
        </a:buClr>
        <a:buFont typeface="Wingdings" panose="05000000000000000000" pitchFamily="2" charset="2"/>
        <a:buChar char="l"/>
        <a:defRPr sz="1400" kern="1200">
          <a:solidFill>
            <a:srgbClr val="504B4B"/>
          </a:solidFill>
          <a:latin typeface="+mn-ea"/>
          <a:ea typeface="+mn-ea"/>
          <a:cs typeface="+mn-cs"/>
        </a:defRPr>
      </a:lvl3pPr>
      <a:lvl4pPr marL="1198563" indent="-225425" algn="l" defTabSz="457200" rtl="0" eaLnBrk="1" latinLnBrk="0" hangingPunct="1">
        <a:lnSpc>
          <a:spcPct val="110000"/>
        </a:lnSpc>
        <a:spcBef>
          <a:spcPts val="100"/>
        </a:spcBef>
        <a:buClr>
          <a:srgbClr val="E0AC00"/>
        </a:buClr>
        <a:buFont typeface="Wingdings" panose="05000000000000000000" pitchFamily="2" charset="2"/>
        <a:buChar char="l"/>
        <a:defRPr sz="1200" kern="1200">
          <a:solidFill>
            <a:srgbClr val="504B4B"/>
          </a:solidFill>
          <a:latin typeface="+mn-ea"/>
          <a:ea typeface="+mn-ea"/>
          <a:cs typeface="+mn-cs"/>
        </a:defRPr>
      </a:lvl4pPr>
      <a:lvl5pPr marL="1544638" indent="-228600" algn="l" defTabSz="457200" rtl="0" eaLnBrk="1" latinLnBrk="0" hangingPunct="1">
        <a:lnSpc>
          <a:spcPct val="110000"/>
        </a:lnSpc>
        <a:spcBef>
          <a:spcPts val="0"/>
        </a:spcBef>
        <a:buClr>
          <a:srgbClr val="E0AC00"/>
        </a:buClr>
        <a:buFont typeface="Wingdings" panose="05000000000000000000" pitchFamily="2" charset="2"/>
        <a:buChar char="l"/>
        <a:defRPr sz="1200" kern="1200">
          <a:solidFill>
            <a:srgbClr val="504B4B"/>
          </a:solidFill>
          <a:latin typeface="+mn-ea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9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9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9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9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9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9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9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9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9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9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9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9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9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9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9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9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9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9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9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9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9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9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9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9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9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9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9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9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9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9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9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9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9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9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9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9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9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9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9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9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9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9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9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9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9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9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9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9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9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9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9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9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9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9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9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9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9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9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9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9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9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9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9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9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9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9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9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9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9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9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9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9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9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9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9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9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9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9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9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9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9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2224864"/>
            <a:ext cx="9144000" cy="1895420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>
            <a:lvl1pPr marL="0" algn="l" defTabSz="457200" rtl="0" eaLnBrk="1" latinLnBrk="0" hangingPunct="1">
              <a:spcBef>
                <a:spcPct val="0"/>
              </a:spcBef>
              <a:buNone/>
              <a:defRPr lang="en-US" sz="4400" b="1" kern="1200" baseline="0" dirty="0">
                <a:solidFill>
                  <a:schemeClr val="bg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n-cs"/>
              </a:defRPr>
            </a:lvl1pPr>
          </a:lstStyle>
          <a:p>
            <a:pPr algn="ctr"/>
            <a:r>
              <a:rPr lang="en-US" sz="5400" dirty="0" smtClean="0">
                <a:solidFill>
                  <a:srgbClr val="E0AC00"/>
                </a:solidFill>
              </a:rPr>
              <a:t>17</a:t>
            </a:r>
            <a:r>
              <a:rPr lang="ko-KR" altLang="en-US" sz="5400" dirty="0" smtClean="0">
                <a:solidFill>
                  <a:srgbClr val="E0AC00"/>
                </a:solidFill>
              </a:rPr>
              <a:t>장</a:t>
            </a:r>
            <a:r>
              <a:rPr lang="en-US" altLang="ko-KR" sz="5400" dirty="0" smtClean="0">
                <a:solidFill>
                  <a:schemeClr val="tx1"/>
                </a:solidFill>
              </a:rPr>
              <a:t> </a:t>
            </a:r>
            <a:endParaRPr lang="en-US" altLang="ko-KR" sz="5400" dirty="0">
              <a:solidFill>
                <a:schemeClr val="tx1"/>
              </a:solidFill>
            </a:endParaRPr>
          </a:p>
          <a:p>
            <a:pPr algn="ctr"/>
            <a:r>
              <a:rPr lang="ko-KR" altLang="en-US" sz="5400" dirty="0" smtClean="0">
                <a:solidFill>
                  <a:schemeClr val="tx1"/>
                </a:solidFill>
              </a:rPr>
              <a:t>새로운 데이터 합성을 위한</a:t>
            </a:r>
          </a:p>
          <a:p>
            <a:pPr algn="ctr"/>
            <a:r>
              <a:rPr lang="ko-KR" altLang="en-US" sz="5400" dirty="0" smtClean="0">
                <a:solidFill>
                  <a:schemeClr val="tx1"/>
                </a:solidFill>
              </a:rPr>
              <a:t>생성적 적대 신경망</a:t>
            </a:r>
            <a:endParaRPr lang="en-US" sz="5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0950366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17.1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생성적 적대 신경망 소개</a:t>
            </a:r>
            <a:endParaRPr lang="ko-KR" altLang="en-US" dirty="0"/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597117" y="1530856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/>
              <a:t> </a:t>
            </a:r>
            <a:r>
              <a:rPr lang="ko-KR" altLang="en-US" sz="1600" b="1" dirty="0" smtClean="0"/>
              <a:t>그림 </a:t>
            </a:r>
            <a:r>
              <a:rPr lang="en-US" altLang="ko-KR" sz="1600" b="1" dirty="0" smtClean="0"/>
              <a:t>17-1 </a:t>
            </a:r>
            <a:r>
              <a:rPr lang="ko-KR" altLang="en-US" sz="1600" b="1" dirty="0" smtClean="0"/>
              <a:t>간단한 오토인코더 구조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4725" y="1901695"/>
            <a:ext cx="5540976" cy="46705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17.3 </a:t>
            </a:r>
            <a:r>
              <a:rPr lang="ko-KR" altLang="en-US" sz="2200" dirty="0" err="1" smtClean="0">
                <a:latin typeface="KoPub돋움체_Pro Bold" pitchFamily="18" charset="-127"/>
                <a:ea typeface="KoPub돋움체_Pro Bold" pitchFamily="18" charset="-127"/>
              </a:rPr>
              <a:t>합성곱</a:t>
            </a:r>
            <a:r>
              <a:rPr lang="ko-KR" altLang="en-US" sz="2200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sz="2200" dirty="0" smtClean="0">
                <a:latin typeface="KoPub돋움체_Pro Bold" pitchFamily="18" charset="-127"/>
                <a:ea typeface="KoPub돋움체_Pro Bold" pitchFamily="18" charset="-127"/>
              </a:rPr>
              <a:t>GAN</a:t>
            </a:r>
            <a:r>
              <a:rPr lang="ko-KR" altLang="en-US" sz="2200" dirty="0" smtClean="0">
                <a:latin typeface="KoPub돋움체_Pro Bold" pitchFamily="18" charset="-127"/>
                <a:ea typeface="KoPub돋움체_Pro Bold" pitchFamily="18" charset="-127"/>
              </a:rPr>
              <a:t>과 바서슈타인 </a:t>
            </a:r>
            <a:r>
              <a:rPr lang="en-US" altLang="ko-KR" sz="2200" dirty="0" smtClean="0">
                <a:latin typeface="KoPub돋움체_Pro Bold" pitchFamily="18" charset="-127"/>
                <a:ea typeface="KoPub돋움체_Pro Bold" pitchFamily="18" charset="-127"/>
              </a:rPr>
              <a:t>GAN</a:t>
            </a:r>
            <a:r>
              <a:rPr lang="ko-KR" altLang="en-US" sz="2200" dirty="0" smtClean="0">
                <a:latin typeface="KoPub돋움체_Pro Bold" pitchFamily="18" charset="-127"/>
                <a:ea typeface="KoPub돋움체_Pro Bold" pitchFamily="18" charset="-127"/>
              </a:rPr>
              <a:t>으로 합성 이미지 품질 높이기</a:t>
            </a:r>
            <a:endParaRPr lang="ko-KR" altLang="en-US" sz="2200" dirty="0"/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597117" y="1530856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/>
              <a:t> </a:t>
            </a:r>
            <a:r>
              <a:rPr lang="ko-KR" altLang="en-US" sz="1600" b="1" dirty="0" smtClean="0"/>
              <a:t>그림 </a:t>
            </a:r>
            <a:r>
              <a:rPr lang="en-US" altLang="ko-KR" sz="1600" b="1" dirty="0" smtClean="0"/>
              <a:t>17-14 </a:t>
            </a:r>
            <a:r>
              <a:rPr lang="ko-KR" altLang="en-US" sz="1600" b="1" dirty="0" smtClean="0"/>
              <a:t>배치 정규화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4724" y="1988825"/>
            <a:ext cx="7622817" cy="44751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17.3 </a:t>
            </a:r>
            <a:r>
              <a:rPr lang="ko-KR" altLang="en-US" sz="2200" dirty="0" err="1" smtClean="0">
                <a:latin typeface="KoPub돋움체_Pro Bold" pitchFamily="18" charset="-127"/>
                <a:ea typeface="KoPub돋움체_Pro Bold" pitchFamily="18" charset="-127"/>
              </a:rPr>
              <a:t>합성곱</a:t>
            </a:r>
            <a:r>
              <a:rPr lang="ko-KR" altLang="en-US" sz="2200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sz="2200" dirty="0" smtClean="0">
                <a:latin typeface="KoPub돋움체_Pro Bold" pitchFamily="18" charset="-127"/>
                <a:ea typeface="KoPub돋움체_Pro Bold" pitchFamily="18" charset="-127"/>
              </a:rPr>
              <a:t>GAN</a:t>
            </a:r>
            <a:r>
              <a:rPr lang="ko-KR" altLang="en-US" sz="2200" dirty="0" smtClean="0">
                <a:latin typeface="KoPub돋움체_Pro Bold" pitchFamily="18" charset="-127"/>
                <a:ea typeface="KoPub돋움체_Pro Bold" pitchFamily="18" charset="-127"/>
              </a:rPr>
              <a:t>과 바서슈타인 </a:t>
            </a:r>
            <a:r>
              <a:rPr lang="en-US" altLang="ko-KR" sz="2200" dirty="0" smtClean="0">
                <a:latin typeface="KoPub돋움체_Pro Bold" pitchFamily="18" charset="-127"/>
                <a:ea typeface="KoPub돋움체_Pro Bold" pitchFamily="18" charset="-127"/>
              </a:rPr>
              <a:t>GAN</a:t>
            </a:r>
            <a:r>
              <a:rPr lang="ko-KR" altLang="en-US" sz="2200" dirty="0" smtClean="0">
                <a:latin typeface="KoPub돋움체_Pro Bold" pitchFamily="18" charset="-127"/>
                <a:ea typeface="KoPub돋움체_Pro Bold" pitchFamily="18" charset="-127"/>
              </a:rPr>
              <a:t>으로 합성 이미지 품질 높이기</a:t>
            </a:r>
            <a:endParaRPr lang="ko-KR" altLang="en-US" sz="22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배치 정규화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배치 정규화의 단계 </a:t>
            </a:r>
            <a:r>
              <a:rPr lang="en-US" altLang="ko-KR" b="1" dirty="0" smtClean="0">
                <a:solidFill>
                  <a:srgbClr val="FF6600"/>
                </a:solidFill>
                <a:latin typeface="KoPub돋움체_Pro Light" pitchFamily="18" charset="-127"/>
                <a:ea typeface="KoPub돋움체_Pro Light" pitchFamily="18" charset="-127"/>
              </a:rPr>
              <a:t>1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에서 미니 배치의 평균 </a:t>
            </a:r>
            <a:r>
              <a:rPr lang="en-US" altLang="ko-KR" b="1" dirty="0" err="1" smtClean="0">
                <a:latin typeface="KoPub돋움체_Pro Light" pitchFamily="18" charset="-127"/>
                <a:ea typeface="KoPub돋움체_Pro Light" pitchFamily="18" charset="-127"/>
              </a:rPr>
              <a:t>μ</a:t>
            </a:r>
            <a:r>
              <a:rPr lang="en-US" altLang="ko-KR" baseline="-25000" dirty="0" err="1" smtClean="0">
                <a:latin typeface="KoPub돋움체_Pro Light" pitchFamily="18" charset="-127"/>
                <a:ea typeface="KoPub돋움체_Pro Light" pitchFamily="18" charset="-127"/>
              </a:rPr>
              <a:t>B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와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표준 편차 </a:t>
            </a:r>
            <a:r>
              <a:rPr lang="en-US" altLang="ko-KR" b="1" dirty="0" err="1" smtClean="0">
                <a:latin typeface="KoPub돋움체_Pro Light" pitchFamily="18" charset="-127"/>
                <a:ea typeface="KoPub돋움체_Pro Light" pitchFamily="18" charset="-127"/>
              </a:rPr>
              <a:t>σ</a:t>
            </a:r>
            <a:r>
              <a:rPr lang="en-US" altLang="ko-KR" baseline="-25000" dirty="0" err="1" smtClean="0">
                <a:latin typeface="KoPub돋움체_Pro Light" pitchFamily="18" charset="-127"/>
                <a:ea typeface="KoPub돋움체_Pro Light" pitchFamily="18" charset="-127"/>
              </a:rPr>
              <a:t>B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가 계산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b="1" dirty="0" err="1" smtClean="0">
                <a:latin typeface="KoPub돋움체_Pro Light" pitchFamily="18" charset="-127"/>
                <a:ea typeface="KoPub돋움체_Pro Light" pitchFamily="18" charset="-127"/>
              </a:rPr>
              <a:t>μ</a:t>
            </a:r>
            <a:r>
              <a:rPr lang="en-US" altLang="ko-KR" baseline="-25000" dirty="0" err="1" smtClean="0">
                <a:latin typeface="KoPub돋움체_Pro Light" pitchFamily="18" charset="-127"/>
                <a:ea typeface="KoPub돋움체_Pro Light" pitchFamily="18" charset="-127"/>
              </a:rPr>
              <a:t>B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와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편차 </a:t>
            </a:r>
            <a:r>
              <a:rPr lang="en-US" altLang="ko-KR" b="1" dirty="0" err="1" smtClean="0">
                <a:latin typeface="KoPub돋움체_Pro Light" pitchFamily="18" charset="-127"/>
                <a:ea typeface="KoPub돋움체_Pro Light" pitchFamily="18" charset="-127"/>
              </a:rPr>
              <a:t>σ</a:t>
            </a:r>
            <a:r>
              <a:rPr lang="en-US" altLang="ko-KR" baseline="-25000" dirty="0" err="1" smtClean="0">
                <a:latin typeface="KoPub돋움체_Pro Light" pitchFamily="18" charset="-127"/>
                <a:ea typeface="KoPub돋움체_Pro Light" pitchFamily="18" charset="-127"/>
              </a:rPr>
              <a:t>B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크기가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c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인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벡터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c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채널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개수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</a:t>
            </a: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그다음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단계 </a:t>
            </a:r>
            <a:r>
              <a:rPr lang="en-US" altLang="ko-KR" b="1" dirty="0" smtClean="0">
                <a:solidFill>
                  <a:srgbClr val="FF6600"/>
                </a:solidFill>
                <a:latin typeface="KoPub돋움체_Pro Light" pitchFamily="18" charset="-127"/>
                <a:ea typeface="KoPub돋움체_Pro Light" pitchFamily="18" charset="-127"/>
              </a:rPr>
              <a:t>2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에서 이 통계 값을 사용하여 미니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배치의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샘플을 </a:t>
            </a:r>
            <a:r>
              <a:rPr lang="en-US" altLang="ko-KR" b="1" dirty="0" smtClean="0">
                <a:solidFill>
                  <a:srgbClr val="FF6600"/>
                </a:solidFill>
                <a:latin typeface="KoPub돋움체_Pro Light" pitchFamily="18" charset="-127"/>
                <a:ea typeface="KoPub돋움체_Pro Light" pitchFamily="18" charset="-127"/>
              </a:rPr>
              <a:t>z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점수 정규화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표준화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로 변환하여 표준화된 입력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    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만듦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입력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값은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원점에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맞추어지고 단위 분산을 가지게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이는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경사 하강법 기반의 최적화 방식에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바람직한 성질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반면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각기 다른 미니 배치에서 동일한 성질을 같도록 항상 입력을 정규화하면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신경망의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표현 능력에 큰 영향을 미칠 수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x~N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(0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1)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인 특성이 시그모이드 함수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σ(x)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통과할때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0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 가까운 값은 선형적인 영역이기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때문임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단계 </a:t>
            </a:r>
            <a:r>
              <a:rPr lang="en-US" altLang="ko-KR" b="1" dirty="0" smtClean="0">
                <a:solidFill>
                  <a:srgbClr val="FF6600"/>
                </a:solidFill>
                <a:latin typeface="KoPub돋움체_Pro Light" pitchFamily="18" charset="-127"/>
                <a:ea typeface="KoPub돋움체_Pro Light" pitchFamily="18" charset="-127"/>
              </a:rPr>
              <a:t>3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에서 크기가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c(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채널 개수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인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학습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가능한 파라미터</a:t>
            </a:r>
            <a:r>
              <a:rPr lang="ko-KR" altLang="en-US" b="1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b="1" dirty="0" smtClean="0">
                <a:latin typeface="KoPub돋움체_Pro Light" pitchFamily="18" charset="-127"/>
                <a:ea typeface="KoPub돋움체_Pro Light" pitchFamily="18" charset="-127"/>
              </a:rPr>
              <a:t>β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와 </a:t>
            </a:r>
            <a:r>
              <a:rPr lang="en-US" altLang="ko-KR" b="1" dirty="0" smtClean="0">
                <a:latin typeface="KoPub돋움체_Pro Light" pitchFamily="18" charset="-127"/>
                <a:ea typeface="KoPub돋움체_Pro Light" pitchFamily="18" charset="-127"/>
              </a:rPr>
              <a:t>γ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사용하여 정규화된 특성을 이동시키고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분산시킴</a:t>
            </a:r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74218" y="2795323"/>
            <a:ext cx="333452" cy="303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17.3 </a:t>
            </a:r>
            <a:r>
              <a:rPr lang="ko-KR" altLang="en-US" sz="2200" dirty="0" err="1" smtClean="0">
                <a:latin typeface="KoPub돋움체_Pro Bold" pitchFamily="18" charset="-127"/>
                <a:ea typeface="KoPub돋움체_Pro Bold" pitchFamily="18" charset="-127"/>
              </a:rPr>
              <a:t>합성곱</a:t>
            </a:r>
            <a:r>
              <a:rPr lang="ko-KR" altLang="en-US" sz="2200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sz="2200" dirty="0" smtClean="0">
                <a:latin typeface="KoPub돋움체_Pro Bold" pitchFamily="18" charset="-127"/>
                <a:ea typeface="KoPub돋움체_Pro Bold" pitchFamily="18" charset="-127"/>
              </a:rPr>
              <a:t>GAN</a:t>
            </a:r>
            <a:r>
              <a:rPr lang="ko-KR" altLang="en-US" sz="2200" dirty="0" smtClean="0">
                <a:latin typeface="KoPub돋움체_Pro Bold" pitchFamily="18" charset="-127"/>
                <a:ea typeface="KoPub돋움체_Pro Bold" pitchFamily="18" charset="-127"/>
              </a:rPr>
              <a:t>과 바서슈타인 </a:t>
            </a:r>
            <a:r>
              <a:rPr lang="en-US" altLang="ko-KR" sz="2200" dirty="0" smtClean="0">
                <a:latin typeface="KoPub돋움체_Pro Bold" pitchFamily="18" charset="-127"/>
                <a:ea typeface="KoPub돋움체_Pro Bold" pitchFamily="18" charset="-127"/>
              </a:rPr>
              <a:t>GAN</a:t>
            </a:r>
            <a:r>
              <a:rPr lang="ko-KR" altLang="en-US" sz="2200" dirty="0" smtClean="0">
                <a:latin typeface="KoPub돋움체_Pro Bold" pitchFamily="18" charset="-127"/>
                <a:ea typeface="KoPub돋움체_Pro Bold" pitchFamily="18" charset="-127"/>
              </a:rPr>
              <a:t>으로 합성 이미지 품질 높이기</a:t>
            </a:r>
            <a:endParaRPr lang="ko-KR" altLang="en-US" sz="22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배치 정규화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훈련하는 동안 이동 평균 </a:t>
            </a:r>
            <a:r>
              <a:rPr lang="en-US" altLang="ko-KR" b="1" dirty="0" err="1" smtClean="0">
                <a:latin typeface="KoPub돋움체_Pro Light" pitchFamily="18" charset="-127"/>
                <a:ea typeface="KoPub돋움체_Pro Light" pitchFamily="18" charset="-127"/>
              </a:rPr>
              <a:t>μ</a:t>
            </a:r>
            <a:r>
              <a:rPr lang="en-US" altLang="ko-KR" baseline="-25000" dirty="0" err="1" smtClean="0">
                <a:latin typeface="KoPub돋움체_Pro Light" pitchFamily="18" charset="-127"/>
                <a:ea typeface="KoPub돋움체_Pro Light" pitchFamily="18" charset="-127"/>
              </a:rPr>
              <a:t>B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와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이동 분산 </a:t>
            </a:r>
            <a:r>
              <a:rPr lang="en-US" altLang="ko-KR" b="1" dirty="0" smtClean="0">
                <a:latin typeface="KoPub돋움체_Pro Light" pitchFamily="18" charset="-127"/>
                <a:ea typeface="KoPub돋움체_Pro Light" pitchFamily="18" charset="-127"/>
              </a:rPr>
              <a:t>σ</a:t>
            </a:r>
            <a:r>
              <a:rPr lang="en-US" altLang="ko-KR" baseline="-25000" dirty="0" smtClean="0">
                <a:latin typeface="KoPub돋움체_Pro Light" pitchFamily="18" charset="-127"/>
                <a:ea typeface="KoPub돋움체_Pro Light" pitchFamily="18" charset="-127"/>
              </a:rPr>
              <a:t>B</a:t>
            </a:r>
            <a:r>
              <a:rPr lang="en-US" altLang="ko-KR" baseline="30000" dirty="0" smtClean="0">
                <a:latin typeface="KoPub돋움체_Pro Light" pitchFamily="18" charset="-127"/>
                <a:ea typeface="KoPub돋움체_Pro Light" pitchFamily="18" charset="-127"/>
              </a:rPr>
              <a:t>2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을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계산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값과 튜닝 파라미터 </a:t>
            </a:r>
            <a:r>
              <a:rPr lang="en-US" altLang="ko-KR" b="1" dirty="0" smtClean="0">
                <a:latin typeface="KoPub돋움체_Pro Light" pitchFamily="18" charset="-127"/>
                <a:ea typeface="KoPub돋움체_Pro Light" pitchFamily="18" charset="-127"/>
              </a:rPr>
              <a:t>β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와 </a:t>
            </a:r>
            <a:r>
              <a:rPr lang="en-US" altLang="ko-KR" b="1" dirty="0" smtClean="0">
                <a:latin typeface="KoPub돋움체_Pro Light" pitchFamily="18" charset="-127"/>
                <a:ea typeface="KoPub돋움체_Pro Light" pitchFamily="18" charset="-127"/>
              </a:rPr>
              <a:t>γ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함께 사용하여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평가 시에 테스트 샘플을 정규화</a:t>
            </a:r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17.3 </a:t>
            </a:r>
            <a:r>
              <a:rPr lang="ko-KR" altLang="en-US" sz="2200" dirty="0" err="1" smtClean="0">
                <a:latin typeface="KoPub돋움체_Pro Bold" pitchFamily="18" charset="-127"/>
                <a:ea typeface="KoPub돋움체_Pro Bold" pitchFamily="18" charset="-127"/>
              </a:rPr>
              <a:t>합성곱</a:t>
            </a:r>
            <a:r>
              <a:rPr lang="ko-KR" altLang="en-US" sz="2200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sz="2200" dirty="0" smtClean="0">
                <a:latin typeface="KoPub돋움체_Pro Bold" pitchFamily="18" charset="-127"/>
                <a:ea typeface="KoPub돋움체_Pro Bold" pitchFamily="18" charset="-127"/>
              </a:rPr>
              <a:t>GAN</a:t>
            </a:r>
            <a:r>
              <a:rPr lang="ko-KR" altLang="en-US" sz="2200" dirty="0" smtClean="0">
                <a:latin typeface="KoPub돋움체_Pro Bold" pitchFamily="18" charset="-127"/>
                <a:ea typeface="KoPub돋움체_Pro Bold" pitchFamily="18" charset="-127"/>
              </a:rPr>
              <a:t>과 바서슈타인 </a:t>
            </a:r>
            <a:r>
              <a:rPr lang="en-US" altLang="ko-KR" sz="2200" dirty="0" smtClean="0">
                <a:latin typeface="KoPub돋움체_Pro Bold" pitchFamily="18" charset="-127"/>
                <a:ea typeface="KoPub돋움체_Pro Bold" pitchFamily="18" charset="-127"/>
              </a:rPr>
              <a:t>GAN</a:t>
            </a:r>
            <a:r>
              <a:rPr lang="ko-KR" altLang="en-US" sz="2200" dirty="0" smtClean="0">
                <a:latin typeface="KoPub돋움체_Pro Bold" pitchFamily="18" charset="-127"/>
                <a:ea typeface="KoPub돋움체_Pro Bold" pitchFamily="18" charset="-127"/>
              </a:rPr>
              <a:t>으로 합성 이미지 품질 높이기</a:t>
            </a:r>
            <a:endParaRPr lang="ko-KR" altLang="en-US" sz="22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배치 정규화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텐서플로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케라스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API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모델을 정의할 때 층처럼 사용할 수 있도록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tf.keras.layers.BatchNormalization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클래스를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제공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층은 앞서 설명한 배치 정규화의 모든 단계를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수행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학습되는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파라미터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b="1" dirty="0" smtClean="0">
                <a:latin typeface="KoPub돋움체_Pro Light" pitchFamily="18" charset="-127"/>
                <a:ea typeface="KoPub돋움체_Pro Light" pitchFamily="18" charset="-127"/>
              </a:rPr>
              <a:t>γ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와</a:t>
            </a:r>
            <a:r>
              <a:rPr lang="ko-KR" altLang="en-US" b="1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b="1" dirty="0" smtClean="0">
                <a:latin typeface="KoPub돋움체_Pro Light" pitchFamily="18" charset="-127"/>
                <a:ea typeface="KoPub돋움체_Pro Light" pitchFamily="18" charset="-127"/>
              </a:rPr>
              <a:t>β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training=False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또는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training=True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로 설정하여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업데이트되는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동작을 결정할 수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케라스는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매개변수를 사용하여 훈련하는 동안만 이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파라미터를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업데이트</a:t>
            </a:r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17.3 </a:t>
            </a:r>
            <a:r>
              <a:rPr lang="ko-KR" altLang="en-US" sz="2200" dirty="0" err="1" smtClean="0">
                <a:latin typeface="KoPub돋움체_Pro Bold" pitchFamily="18" charset="-127"/>
                <a:ea typeface="KoPub돋움체_Pro Bold" pitchFamily="18" charset="-127"/>
              </a:rPr>
              <a:t>합성곱</a:t>
            </a:r>
            <a:r>
              <a:rPr lang="ko-KR" altLang="en-US" sz="2200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sz="2200" dirty="0" smtClean="0">
                <a:latin typeface="KoPub돋움체_Pro Bold" pitchFamily="18" charset="-127"/>
                <a:ea typeface="KoPub돋움체_Pro Bold" pitchFamily="18" charset="-127"/>
              </a:rPr>
              <a:t>GAN</a:t>
            </a:r>
            <a:r>
              <a:rPr lang="ko-KR" altLang="en-US" sz="2200" dirty="0" smtClean="0">
                <a:latin typeface="KoPub돋움체_Pro Bold" pitchFamily="18" charset="-127"/>
                <a:ea typeface="KoPub돋움체_Pro Bold" pitchFamily="18" charset="-127"/>
              </a:rPr>
              <a:t>과 바서슈타인 </a:t>
            </a:r>
            <a:r>
              <a:rPr lang="en-US" altLang="ko-KR" sz="2200" dirty="0" smtClean="0">
                <a:latin typeface="KoPub돋움체_Pro Bold" pitchFamily="18" charset="-127"/>
                <a:ea typeface="KoPub돋움체_Pro Bold" pitchFamily="18" charset="-127"/>
              </a:rPr>
              <a:t>GAN</a:t>
            </a:r>
            <a:r>
              <a:rPr lang="ko-KR" altLang="en-US" sz="2200" dirty="0" smtClean="0">
                <a:latin typeface="KoPub돋움체_Pro Bold" pitchFamily="18" charset="-127"/>
                <a:ea typeface="KoPub돋움체_Pro Bold" pitchFamily="18" charset="-127"/>
              </a:rPr>
              <a:t>으로 합성 이미지 품질 높이기</a:t>
            </a:r>
            <a:endParaRPr lang="ko-KR" altLang="en-US" sz="22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생성자와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판별자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구현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이제 앞으로 구현할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DCGAN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모델의 주요 구성 요소를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소개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생성자와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판별자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구조는 그림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17-15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 요약되어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생성자는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크기가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20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인 벡터</a:t>
            </a:r>
            <a:r>
              <a:rPr lang="ko-KR" altLang="en-US" b="1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b="1" dirty="0" smtClean="0">
                <a:latin typeface="KoPub돋움체_Pro Light" pitchFamily="18" charset="-127"/>
                <a:ea typeface="KoPub돋움체_Pro Light" pitchFamily="18" charset="-127"/>
              </a:rPr>
              <a:t>z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입력으로 받아 완전 연결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밀집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층을 적용하여 크기를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6,272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로 늘림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그다음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크기가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7×7×128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인 랭크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3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텐서로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변환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공간 방향 차원이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7×7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이고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채널 개수는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128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개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이어서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tf.keras.layers.Conv2DTranspose()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사용한 전치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합성곱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몇 개를 거치면서 이 특성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맵을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공간 방향의 차원이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28×28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될 때까지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업샘플링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전치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합성곱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층을 지나면서 채널 개수는 절반으로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줄어듦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예외적으로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마지막 전치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합성곱은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흑백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이미지를 만들기 위해 하나의 출력 필터만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사용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전치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합성곱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층 뒤에는 배치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정규화와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LeakyReLU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활성화 함수가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놓임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마지막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전치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합성곱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층에는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배치 정규화 없이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tanh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활성화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함수를 사용</a:t>
            </a:r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17.3 </a:t>
            </a:r>
            <a:r>
              <a:rPr lang="ko-KR" altLang="en-US" sz="2200" dirty="0" err="1" smtClean="0">
                <a:latin typeface="KoPub돋움체_Pro Bold" pitchFamily="18" charset="-127"/>
                <a:ea typeface="KoPub돋움체_Pro Bold" pitchFamily="18" charset="-127"/>
              </a:rPr>
              <a:t>합성곱</a:t>
            </a:r>
            <a:r>
              <a:rPr lang="ko-KR" altLang="en-US" sz="2200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sz="2200" dirty="0" smtClean="0">
                <a:latin typeface="KoPub돋움체_Pro Bold" pitchFamily="18" charset="-127"/>
                <a:ea typeface="KoPub돋움체_Pro Bold" pitchFamily="18" charset="-127"/>
              </a:rPr>
              <a:t>GAN</a:t>
            </a:r>
            <a:r>
              <a:rPr lang="ko-KR" altLang="en-US" sz="2200" dirty="0" smtClean="0">
                <a:latin typeface="KoPub돋움체_Pro Bold" pitchFamily="18" charset="-127"/>
                <a:ea typeface="KoPub돋움체_Pro Bold" pitchFamily="18" charset="-127"/>
              </a:rPr>
              <a:t>과 바서슈타인 </a:t>
            </a:r>
            <a:r>
              <a:rPr lang="en-US" altLang="ko-KR" sz="2200" dirty="0" smtClean="0">
                <a:latin typeface="KoPub돋움체_Pro Bold" pitchFamily="18" charset="-127"/>
                <a:ea typeface="KoPub돋움체_Pro Bold" pitchFamily="18" charset="-127"/>
              </a:rPr>
              <a:t>GAN</a:t>
            </a:r>
            <a:r>
              <a:rPr lang="ko-KR" altLang="en-US" sz="2200" dirty="0" smtClean="0">
                <a:latin typeface="KoPub돋움체_Pro Bold" pitchFamily="18" charset="-127"/>
                <a:ea typeface="KoPub돋움체_Pro Bold" pitchFamily="18" charset="-127"/>
              </a:rPr>
              <a:t>으로 합성 이미지 품질 높이기</a:t>
            </a:r>
            <a:endParaRPr lang="ko-KR" altLang="en-US" sz="2200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597117" y="1530856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/>
              <a:t> </a:t>
            </a:r>
            <a:r>
              <a:rPr lang="ko-KR" altLang="en-US" sz="1600" b="1" dirty="0" smtClean="0"/>
              <a:t>그림 </a:t>
            </a:r>
            <a:r>
              <a:rPr lang="en-US" altLang="ko-KR" sz="1600" b="1" dirty="0" smtClean="0"/>
              <a:t>17-15 </a:t>
            </a:r>
            <a:r>
              <a:rPr lang="ko-KR" altLang="en-US" sz="1600" b="1" dirty="0" err="1" smtClean="0"/>
              <a:t>생성자</a:t>
            </a:r>
            <a:r>
              <a:rPr lang="ko-KR" altLang="en-US" sz="1600" b="1" dirty="0" smtClean="0"/>
              <a:t> 신경망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5155" y="1931218"/>
            <a:ext cx="7596086" cy="3188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17.3 </a:t>
            </a:r>
            <a:r>
              <a:rPr lang="ko-KR" altLang="en-US" sz="2200" dirty="0" err="1" smtClean="0">
                <a:latin typeface="KoPub돋움체_Pro Bold" pitchFamily="18" charset="-127"/>
                <a:ea typeface="KoPub돋움체_Pro Bold" pitchFamily="18" charset="-127"/>
              </a:rPr>
              <a:t>합성곱</a:t>
            </a:r>
            <a:r>
              <a:rPr lang="ko-KR" altLang="en-US" sz="2200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sz="2200" dirty="0" smtClean="0">
                <a:latin typeface="KoPub돋움체_Pro Bold" pitchFamily="18" charset="-127"/>
                <a:ea typeface="KoPub돋움체_Pro Bold" pitchFamily="18" charset="-127"/>
              </a:rPr>
              <a:t>GAN</a:t>
            </a:r>
            <a:r>
              <a:rPr lang="ko-KR" altLang="en-US" sz="2200" dirty="0" smtClean="0">
                <a:latin typeface="KoPub돋움체_Pro Bold" pitchFamily="18" charset="-127"/>
                <a:ea typeface="KoPub돋움체_Pro Bold" pitchFamily="18" charset="-127"/>
              </a:rPr>
              <a:t>과 바서슈타인 </a:t>
            </a:r>
            <a:r>
              <a:rPr lang="en-US" altLang="ko-KR" sz="2200" dirty="0" smtClean="0">
                <a:latin typeface="KoPub돋움체_Pro Bold" pitchFamily="18" charset="-127"/>
                <a:ea typeface="KoPub돋움체_Pro Bold" pitchFamily="18" charset="-127"/>
              </a:rPr>
              <a:t>GAN</a:t>
            </a:r>
            <a:r>
              <a:rPr lang="ko-KR" altLang="en-US" sz="2200" dirty="0" smtClean="0">
                <a:latin typeface="KoPub돋움체_Pro Bold" pitchFamily="18" charset="-127"/>
                <a:ea typeface="KoPub돋움체_Pro Bold" pitchFamily="18" charset="-127"/>
              </a:rPr>
              <a:t>으로 합성 이미지 품질 높이기</a:t>
            </a:r>
            <a:endParaRPr lang="ko-KR" altLang="en-US" sz="22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생성자와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판별자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구현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판별자는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28×28×1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크기 이미지를 입력으로 받아 네 개의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합성곱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층을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통과시킴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처음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세개의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합성곱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층은 공간 차원을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4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배로 줄이고 특성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맵의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차원 개수를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늘림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각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합성곱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층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다음에는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배치 정규화와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LeakyReLU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활성화 함수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rate=0.3(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드롭아웃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확률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인 드롭아웃 층이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뒤따름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마지막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합성곱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층은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7×7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크기의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커널을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사용하고 하나의 필터를 사용하여 출력 차원을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1×1×1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로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줄임</a:t>
            </a:r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17.3 </a:t>
            </a:r>
            <a:r>
              <a:rPr lang="ko-KR" altLang="en-US" sz="2200" dirty="0" err="1" smtClean="0">
                <a:latin typeface="KoPub돋움체_Pro Bold" pitchFamily="18" charset="-127"/>
                <a:ea typeface="KoPub돋움체_Pro Bold" pitchFamily="18" charset="-127"/>
              </a:rPr>
              <a:t>합성곱</a:t>
            </a:r>
            <a:r>
              <a:rPr lang="ko-KR" altLang="en-US" sz="2200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sz="2200" dirty="0" smtClean="0">
                <a:latin typeface="KoPub돋움체_Pro Bold" pitchFamily="18" charset="-127"/>
                <a:ea typeface="KoPub돋움체_Pro Bold" pitchFamily="18" charset="-127"/>
              </a:rPr>
              <a:t>GAN</a:t>
            </a:r>
            <a:r>
              <a:rPr lang="ko-KR" altLang="en-US" sz="2200" dirty="0" smtClean="0">
                <a:latin typeface="KoPub돋움체_Pro Bold" pitchFamily="18" charset="-127"/>
                <a:ea typeface="KoPub돋움체_Pro Bold" pitchFamily="18" charset="-127"/>
              </a:rPr>
              <a:t>과 바서슈타인 </a:t>
            </a:r>
            <a:r>
              <a:rPr lang="en-US" altLang="ko-KR" sz="2200" dirty="0" smtClean="0">
                <a:latin typeface="KoPub돋움체_Pro Bold" pitchFamily="18" charset="-127"/>
                <a:ea typeface="KoPub돋움체_Pro Bold" pitchFamily="18" charset="-127"/>
              </a:rPr>
              <a:t>GAN</a:t>
            </a:r>
            <a:r>
              <a:rPr lang="ko-KR" altLang="en-US" sz="2200" dirty="0" smtClean="0">
                <a:latin typeface="KoPub돋움체_Pro Bold" pitchFamily="18" charset="-127"/>
                <a:ea typeface="KoPub돋움체_Pro Bold" pitchFamily="18" charset="-127"/>
              </a:rPr>
              <a:t>으로 합성 이미지 품질 높이기</a:t>
            </a:r>
            <a:endParaRPr lang="ko-KR" altLang="en-US" sz="2200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597117" y="1530856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/>
              <a:t> </a:t>
            </a:r>
            <a:r>
              <a:rPr lang="ko-KR" altLang="en-US" sz="1600" b="1" dirty="0" smtClean="0"/>
              <a:t>그림 </a:t>
            </a:r>
            <a:r>
              <a:rPr lang="en-US" altLang="ko-KR" sz="1600" b="1" dirty="0" smtClean="0"/>
              <a:t>17-16 </a:t>
            </a:r>
            <a:r>
              <a:rPr lang="ko-KR" altLang="en-US" sz="1600" b="1" dirty="0" err="1" smtClean="0"/>
              <a:t>판별자</a:t>
            </a:r>
            <a:r>
              <a:rPr lang="ko-KR" altLang="en-US" sz="1600" b="1" dirty="0" smtClean="0"/>
              <a:t> 신경망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2331" y="1988825"/>
            <a:ext cx="7389082" cy="38395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17.3 </a:t>
            </a:r>
            <a:r>
              <a:rPr lang="ko-KR" altLang="en-US" sz="2200" dirty="0" err="1" smtClean="0">
                <a:latin typeface="KoPub돋움체_Pro Bold" pitchFamily="18" charset="-127"/>
                <a:ea typeface="KoPub돋움체_Pro Bold" pitchFamily="18" charset="-127"/>
              </a:rPr>
              <a:t>합성곱</a:t>
            </a:r>
            <a:r>
              <a:rPr lang="ko-KR" altLang="en-US" sz="2200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sz="2200" dirty="0" smtClean="0">
                <a:latin typeface="KoPub돋움체_Pro Bold" pitchFamily="18" charset="-127"/>
                <a:ea typeface="KoPub돋움체_Pro Bold" pitchFamily="18" charset="-127"/>
              </a:rPr>
              <a:t>GAN</a:t>
            </a:r>
            <a:r>
              <a:rPr lang="ko-KR" altLang="en-US" sz="2200" dirty="0" smtClean="0">
                <a:latin typeface="KoPub돋움체_Pro Bold" pitchFamily="18" charset="-127"/>
                <a:ea typeface="KoPub돋움체_Pro Bold" pitchFamily="18" charset="-127"/>
              </a:rPr>
              <a:t>과 바서슈타인 </a:t>
            </a:r>
            <a:r>
              <a:rPr lang="en-US" altLang="ko-KR" sz="2200" dirty="0" smtClean="0">
                <a:latin typeface="KoPub돋움체_Pro Bold" pitchFamily="18" charset="-127"/>
                <a:ea typeface="KoPub돋움체_Pro Bold" pitchFamily="18" charset="-127"/>
              </a:rPr>
              <a:t>GAN</a:t>
            </a:r>
            <a:r>
              <a:rPr lang="ko-KR" altLang="en-US" sz="2200" dirty="0" smtClean="0">
                <a:latin typeface="KoPub돋움체_Pro Bold" pitchFamily="18" charset="-127"/>
                <a:ea typeface="KoPub돋움체_Pro Bold" pitchFamily="18" charset="-127"/>
              </a:rPr>
              <a:t>으로 합성 이미지 품질 높이기</a:t>
            </a:r>
            <a:endParaRPr lang="ko-KR" altLang="en-US" sz="22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생성자와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판별자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구현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생성자와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판별자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신경망을 만드는 두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헬퍼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함수 코드는 다음과 같음</a:t>
            </a:r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580" y="2221630"/>
            <a:ext cx="5533048" cy="43418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17.3 </a:t>
            </a:r>
            <a:r>
              <a:rPr lang="ko-KR" altLang="en-US" sz="2200" dirty="0" err="1" smtClean="0">
                <a:latin typeface="KoPub돋움체_Pro Bold" pitchFamily="18" charset="-127"/>
                <a:ea typeface="KoPub돋움체_Pro Bold" pitchFamily="18" charset="-127"/>
              </a:rPr>
              <a:t>합성곱</a:t>
            </a:r>
            <a:r>
              <a:rPr lang="ko-KR" altLang="en-US" sz="2200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sz="2200" dirty="0" smtClean="0">
                <a:latin typeface="KoPub돋움체_Pro Bold" pitchFamily="18" charset="-127"/>
                <a:ea typeface="KoPub돋움체_Pro Bold" pitchFamily="18" charset="-127"/>
              </a:rPr>
              <a:t>GAN</a:t>
            </a:r>
            <a:r>
              <a:rPr lang="ko-KR" altLang="en-US" sz="2200" dirty="0" smtClean="0">
                <a:latin typeface="KoPub돋움체_Pro Bold" pitchFamily="18" charset="-127"/>
                <a:ea typeface="KoPub돋움체_Pro Bold" pitchFamily="18" charset="-127"/>
              </a:rPr>
              <a:t>과 바서슈타인 </a:t>
            </a:r>
            <a:r>
              <a:rPr lang="en-US" altLang="ko-KR" sz="2200" dirty="0" smtClean="0">
                <a:latin typeface="KoPub돋움체_Pro Bold" pitchFamily="18" charset="-127"/>
                <a:ea typeface="KoPub돋움체_Pro Bold" pitchFamily="18" charset="-127"/>
              </a:rPr>
              <a:t>GAN</a:t>
            </a:r>
            <a:r>
              <a:rPr lang="ko-KR" altLang="en-US" sz="2200" dirty="0" smtClean="0">
                <a:latin typeface="KoPub돋움체_Pro Bold" pitchFamily="18" charset="-127"/>
                <a:ea typeface="KoPub돋움체_Pro Bold" pitchFamily="18" charset="-127"/>
              </a:rPr>
              <a:t>으로 합성 이미지 품질 높이기</a:t>
            </a:r>
            <a:endParaRPr lang="ko-KR" altLang="en-US" sz="22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생성자와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판별자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구현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57973" y="1859568"/>
            <a:ext cx="6330163" cy="47378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17.1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생성적 적대 신경망 소개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오토인코더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그림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17-1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은 인코더와 디코더 사이에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은닉층이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없는 오토인코더이지만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다층 신경망처럼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비선형성을 가진 여러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은닉층을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추가하여 심층 오토인코더를 만들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이렇게 하면 더욱 효과적인 데이터 압축과 재구성 함수를 학습할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또한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절에서 언급한 오토인코더는 완전 연결 층을 사용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이미지를 사용할 때는 완전 연결 층을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15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장에서 배운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합성곱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층으로 바꿀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17.3 </a:t>
            </a:r>
            <a:r>
              <a:rPr lang="ko-KR" altLang="en-US" sz="2200" dirty="0" err="1" smtClean="0">
                <a:latin typeface="KoPub돋움체_Pro Bold" pitchFamily="18" charset="-127"/>
                <a:ea typeface="KoPub돋움체_Pro Bold" pitchFamily="18" charset="-127"/>
              </a:rPr>
              <a:t>합성곱</a:t>
            </a:r>
            <a:r>
              <a:rPr lang="ko-KR" altLang="en-US" sz="2200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sz="2200" dirty="0" smtClean="0">
                <a:latin typeface="KoPub돋움체_Pro Bold" pitchFamily="18" charset="-127"/>
                <a:ea typeface="KoPub돋움체_Pro Bold" pitchFamily="18" charset="-127"/>
              </a:rPr>
              <a:t>GAN</a:t>
            </a:r>
            <a:r>
              <a:rPr lang="ko-KR" altLang="en-US" sz="2200" dirty="0" smtClean="0">
                <a:latin typeface="KoPub돋움체_Pro Bold" pitchFamily="18" charset="-127"/>
                <a:ea typeface="KoPub돋움체_Pro Bold" pitchFamily="18" charset="-127"/>
              </a:rPr>
              <a:t>과 바서슈타인 </a:t>
            </a:r>
            <a:r>
              <a:rPr lang="en-US" altLang="ko-KR" sz="2200" dirty="0" smtClean="0">
                <a:latin typeface="KoPub돋움체_Pro Bold" pitchFamily="18" charset="-127"/>
                <a:ea typeface="KoPub돋움체_Pro Bold" pitchFamily="18" charset="-127"/>
              </a:rPr>
              <a:t>GAN</a:t>
            </a:r>
            <a:r>
              <a:rPr lang="ko-KR" altLang="en-US" sz="2200" dirty="0" smtClean="0">
                <a:latin typeface="KoPub돋움체_Pro Bold" pitchFamily="18" charset="-127"/>
                <a:ea typeface="KoPub돋움체_Pro Bold" pitchFamily="18" charset="-127"/>
              </a:rPr>
              <a:t>으로 합성 이미지 품질 높이기</a:t>
            </a:r>
            <a:endParaRPr lang="ko-KR" altLang="en-US" sz="22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생성자와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판별자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구현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09650" y="1873611"/>
            <a:ext cx="6194455" cy="42897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17.3 </a:t>
            </a:r>
            <a:r>
              <a:rPr lang="ko-KR" altLang="en-US" sz="2200" dirty="0" err="1" smtClean="0">
                <a:latin typeface="KoPub돋움체_Pro Bold" pitchFamily="18" charset="-127"/>
                <a:ea typeface="KoPub돋움체_Pro Bold" pitchFamily="18" charset="-127"/>
              </a:rPr>
              <a:t>합성곱</a:t>
            </a:r>
            <a:r>
              <a:rPr lang="ko-KR" altLang="en-US" sz="2200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sz="2200" dirty="0" smtClean="0">
                <a:latin typeface="KoPub돋움체_Pro Bold" pitchFamily="18" charset="-127"/>
                <a:ea typeface="KoPub돋움체_Pro Bold" pitchFamily="18" charset="-127"/>
              </a:rPr>
              <a:t>GAN</a:t>
            </a:r>
            <a:r>
              <a:rPr lang="ko-KR" altLang="en-US" sz="2200" dirty="0" smtClean="0">
                <a:latin typeface="KoPub돋움체_Pro Bold" pitchFamily="18" charset="-127"/>
                <a:ea typeface="KoPub돋움체_Pro Bold" pitchFamily="18" charset="-127"/>
              </a:rPr>
              <a:t>과 바서슈타인 </a:t>
            </a:r>
            <a:r>
              <a:rPr lang="en-US" altLang="ko-KR" sz="2200" dirty="0" smtClean="0">
                <a:latin typeface="KoPub돋움체_Pro Bold" pitchFamily="18" charset="-127"/>
                <a:ea typeface="KoPub돋움체_Pro Bold" pitchFamily="18" charset="-127"/>
              </a:rPr>
              <a:t>GAN</a:t>
            </a:r>
            <a:r>
              <a:rPr lang="ko-KR" altLang="en-US" sz="2200" dirty="0" smtClean="0">
                <a:latin typeface="KoPub돋움체_Pro Bold" pitchFamily="18" charset="-127"/>
                <a:ea typeface="KoPub돋움체_Pro Bold" pitchFamily="18" charset="-127"/>
              </a:rPr>
              <a:t>으로 합성 이미지 품질 높이기</a:t>
            </a:r>
            <a:endParaRPr lang="ko-KR" altLang="en-US" sz="22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생성자와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판별자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구현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580" y="1816004"/>
            <a:ext cx="6911010" cy="42306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17.3 </a:t>
            </a:r>
            <a:r>
              <a:rPr lang="ko-KR" altLang="en-US" sz="2200" dirty="0" err="1" smtClean="0">
                <a:latin typeface="KoPub돋움체_Pro Bold" pitchFamily="18" charset="-127"/>
                <a:ea typeface="KoPub돋움체_Pro Bold" pitchFamily="18" charset="-127"/>
              </a:rPr>
              <a:t>합성곱</a:t>
            </a:r>
            <a:r>
              <a:rPr lang="ko-KR" altLang="en-US" sz="2200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sz="2200" dirty="0" smtClean="0">
                <a:latin typeface="KoPub돋움체_Pro Bold" pitchFamily="18" charset="-127"/>
                <a:ea typeface="KoPub돋움체_Pro Bold" pitchFamily="18" charset="-127"/>
              </a:rPr>
              <a:t>GAN</a:t>
            </a:r>
            <a:r>
              <a:rPr lang="ko-KR" altLang="en-US" sz="2200" dirty="0" smtClean="0">
                <a:latin typeface="KoPub돋움체_Pro Bold" pitchFamily="18" charset="-127"/>
                <a:ea typeface="KoPub돋움체_Pro Bold" pitchFamily="18" charset="-127"/>
              </a:rPr>
              <a:t>과 바서슈타인 </a:t>
            </a:r>
            <a:r>
              <a:rPr lang="en-US" altLang="ko-KR" sz="2200" dirty="0" smtClean="0">
                <a:latin typeface="KoPub돋움체_Pro Bold" pitchFamily="18" charset="-127"/>
                <a:ea typeface="KoPub돋움체_Pro Bold" pitchFamily="18" charset="-127"/>
              </a:rPr>
              <a:t>GAN</a:t>
            </a:r>
            <a:r>
              <a:rPr lang="ko-KR" altLang="en-US" sz="2200" dirty="0" smtClean="0">
                <a:latin typeface="KoPub돋움체_Pro Bold" pitchFamily="18" charset="-127"/>
                <a:ea typeface="KoPub돋움체_Pro Bold" pitchFamily="18" charset="-127"/>
              </a:rPr>
              <a:t>으로 합성 이미지 품질 높이기</a:t>
            </a:r>
            <a:endParaRPr lang="ko-KR" altLang="en-US" sz="22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생성자와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판별자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구현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22033" y="1931424"/>
            <a:ext cx="6257496" cy="4262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17.3 </a:t>
            </a:r>
            <a:r>
              <a:rPr lang="ko-KR" altLang="en-US" sz="2200" dirty="0" err="1" smtClean="0">
                <a:latin typeface="KoPub돋움체_Pro Bold" pitchFamily="18" charset="-127"/>
                <a:ea typeface="KoPub돋움체_Pro Bold" pitchFamily="18" charset="-127"/>
              </a:rPr>
              <a:t>합성곱</a:t>
            </a:r>
            <a:r>
              <a:rPr lang="ko-KR" altLang="en-US" sz="2200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sz="2200" dirty="0" smtClean="0">
                <a:latin typeface="KoPub돋움체_Pro Bold" pitchFamily="18" charset="-127"/>
                <a:ea typeface="KoPub돋움체_Pro Bold" pitchFamily="18" charset="-127"/>
              </a:rPr>
              <a:t>GAN</a:t>
            </a:r>
            <a:r>
              <a:rPr lang="ko-KR" altLang="en-US" sz="2200" dirty="0" smtClean="0">
                <a:latin typeface="KoPub돋움체_Pro Bold" pitchFamily="18" charset="-127"/>
                <a:ea typeface="KoPub돋움체_Pro Bold" pitchFamily="18" charset="-127"/>
              </a:rPr>
              <a:t>과 바서슈타인 </a:t>
            </a:r>
            <a:r>
              <a:rPr lang="en-US" altLang="ko-KR" sz="2200" dirty="0" smtClean="0">
                <a:latin typeface="KoPub돋움체_Pro Bold" pitchFamily="18" charset="-127"/>
                <a:ea typeface="KoPub돋움체_Pro Bold" pitchFamily="18" charset="-127"/>
              </a:rPr>
              <a:t>GAN</a:t>
            </a:r>
            <a:r>
              <a:rPr lang="ko-KR" altLang="en-US" sz="2200" dirty="0" smtClean="0">
                <a:latin typeface="KoPub돋움체_Pro Bold" pitchFamily="18" charset="-127"/>
                <a:ea typeface="KoPub돋움체_Pro Bold" pitchFamily="18" charset="-127"/>
              </a:rPr>
              <a:t>으로 합성 이미지 품질 높이기</a:t>
            </a:r>
            <a:endParaRPr lang="ko-KR" altLang="en-US" sz="22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생성자와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판별자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구현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7280" y="1873611"/>
            <a:ext cx="6605498" cy="42521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17.3 </a:t>
            </a:r>
            <a:r>
              <a:rPr lang="ko-KR" altLang="en-US" sz="2200" dirty="0" err="1" smtClean="0">
                <a:latin typeface="KoPub돋움체_Pro Bold" pitchFamily="18" charset="-127"/>
                <a:ea typeface="KoPub돋움체_Pro Bold" pitchFamily="18" charset="-127"/>
              </a:rPr>
              <a:t>합성곱</a:t>
            </a:r>
            <a:r>
              <a:rPr lang="ko-KR" altLang="en-US" sz="2200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sz="2200" dirty="0" smtClean="0">
                <a:latin typeface="KoPub돋움체_Pro Bold" pitchFamily="18" charset="-127"/>
                <a:ea typeface="KoPub돋움체_Pro Bold" pitchFamily="18" charset="-127"/>
              </a:rPr>
              <a:t>GAN</a:t>
            </a:r>
            <a:r>
              <a:rPr lang="ko-KR" altLang="en-US" sz="2200" dirty="0" smtClean="0">
                <a:latin typeface="KoPub돋움체_Pro Bold" pitchFamily="18" charset="-127"/>
                <a:ea typeface="KoPub돋움체_Pro Bold" pitchFamily="18" charset="-127"/>
              </a:rPr>
              <a:t>과 바서슈타인 </a:t>
            </a:r>
            <a:r>
              <a:rPr lang="en-US" altLang="ko-KR" sz="2200" dirty="0" smtClean="0">
                <a:latin typeface="KoPub돋움체_Pro Bold" pitchFamily="18" charset="-127"/>
                <a:ea typeface="KoPub돋움체_Pro Bold" pitchFamily="18" charset="-127"/>
              </a:rPr>
              <a:t>GAN</a:t>
            </a:r>
            <a:r>
              <a:rPr lang="ko-KR" altLang="en-US" sz="2200" dirty="0" smtClean="0">
                <a:latin typeface="KoPub돋움체_Pro Bold" pitchFamily="18" charset="-127"/>
                <a:ea typeface="KoPub돋움체_Pro Bold" pitchFamily="18" charset="-127"/>
              </a:rPr>
              <a:t>으로 합성 이미지 품질 높이기</a:t>
            </a:r>
            <a:endParaRPr lang="ko-KR" altLang="en-US" sz="22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생성자와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판별자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구현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두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헬퍼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함수를 사용하여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DCGAN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모델을 만들어 훈련할 수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이전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절에서 간단한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완전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연결 층을 사용한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GAN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을 만들 때 준비했던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MNIST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데이터셋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객체를 사용하면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또한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이전과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동일한 손실 함수와 훈련 루프를 사용할 수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있음</a:t>
            </a:r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17.3 </a:t>
            </a:r>
            <a:r>
              <a:rPr lang="ko-KR" altLang="en-US" sz="2200" dirty="0" err="1" smtClean="0">
                <a:latin typeface="KoPub돋움체_Pro Bold" pitchFamily="18" charset="-127"/>
                <a:ea typeface="KoPub돋움체_Pro Bold" pitchFamily="18" charset="-127"/>
              </a:rPr>
              <a:t>합성곱</a:t>
            </a:r>
            <a:r>
              <a:rPr lang="ko-KR" altLang="en-US" sz="2200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sz="2200" dirty="0" smtClean="0">
                <a:latin typeface="KoPub돋움체_Pro Bold" pitchFamily="18" charset="-127"/>
                <a:ea typeface="KoPub돋움체_Pro Bold" pitchFamily="18" charset="-127"/>
              </a:rPr>
              <a:t>GAN</a:t>
            </a:r>
            <a:r>
              <a:rPr lang="ko-KR" altLang="en-US" sz="2200" dirty="0" smtClean="0">
                <a:latin typeface="KoPub돋움체_Pro Bold" pitchFamily="18" charset="-127"/>
                <a:ea typeface="KoPub돋움체_Pro Bold" pitchFamily="18" charset="-127"/>
              </a:rPr>
              <a:t>과 바서슈타인 </a:t>
            </a:r>
            <a:r>
              <a:rPr lang="en-US" altLang="ko-KR" sz="2200" dirty="0" smtClean="0">
                <a:latin typeface="KoPub돋움체_Pro Bold" pitchFamily="18" charset="-127"/>
                <a:ea typeface="KoPub돋움체_Pro Bold" pitchFamily="18" charset="-127"/>
              </a:rPr>
              <a:t>GAN</a:t>
            </a:r>
            <a:r>
              <a:rPr lang="ko-KR" altLang="en-US" sz="2200" dirty="0" smtClean="0">
                <a:latin typeface="KoPub돋움체_Pro Bold" pitchFamily="18" charset="-127"/>
                <a:ea typeface="KoPub돋움체_Pro Bold" pitchFamily="18" charset="-127"/>
              </a:rPr>
              <a:t>으로 합성 이미지 품질 높이기</a:t>
            </a:r>
            <a:endParaRPr lang="ko-KR" altLang="en-US" sz="22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생성자와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판별자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구현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데이터셋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변환을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위한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preprocess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함수는 이미지를 펼친 벡터가 아니라 이미지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텐서를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출력해야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다음 코드에서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데이터셋을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만들기 위해 필요한 수정 사항을 보여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생성자와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판별자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신경망을 만들겠음</a:t>
            </a:r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85007" y="3140965"/>
            <a:ext cx="7173841" cy="28570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17.3 </a:t>
            </a:r>
            <a:r>
              <a:rPr lang="ko-KR" altLang="en-US" sz="2200" dirty="0" err="1" smtClean="0">
                <a:latin typeface="KoPub돋움체_Pro Bold" pitchFamily="18" charset="-127"/>
                <a:ea typeface="KoPub돋움체_Pro Bold" pitchFamily="18" charset="-127"/>
              </a:rPr>
              <a:t>합성곱</a:t>
            </a:r>
            <a:r>
              <a:rPr lang="ko-KR" altLang="en-US" sz="2200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sz="2200" dirty="0" smtClean="0">
                <a:latin typeface="KoPub돋움체_Pro Bold" pitchFamily="18" charset="-127"/>
                <a:ea typeface="KoPub돋움체_Pro Bold" pitchFamily="18" charset="-127"/>
              </a:rPr>
              <a:t>GAN</a:t>
            </a:r>
            <a:r>
              <a:rPr lang="ko-KR" altLang="en-US" sz="2200" dirty="0" smtClean="0">
                <a:latin typeface="KoPub돋움체_Pro Bold" pitchFamily="18" charset="-127"/>
                <a:ea typeface="KoPub돋움체_Pro Bold" pitchFamily="18" charset="-127"/>
              </a:rPr>
              <a:t>과 바서슈타인 </a:t>
            </a:r>
            <a:r>
              <a:rPr lang="en-US" altLang="ko-KR" sz="2200" dirty="0" smtClean="0">
                <a:latin typeface="KoPub돋움체_Pro Bold" pitchFamily="18" charset="-127"/>
                <a:ea typeface="KoPub돋움체_Pro Bold" pitchFamily="18" charset="-127"/>
              </a:rPr>
              <a:t>GAN</a:t>
            </a:r>
            <a:r>
              <a:rPr lang="ko-KR" altLang="en-US" sz="2200" dirty="0" smtClean="0">
                <a:latin typeface="KoPub돋움체_Pro Bold" pitchFamily="18" charset="-127"/>
                <a:ea typeface="KoPub돋움체_Pro Bold" pitchFamily="18" charset="-127"/>
              </a:rPr>
              <a:t>으로 합성 이미지 품질 높이기</a:t>
            </a:r>
            <a:endParaRPr lang="ko-KR" altLang="en-US" sz="22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생성자와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판별자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구현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57973" y="1873611"/>
            <a:ext cx="6599059" cy="21966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17.3 </a:t>
            </a:r>
            <a:r>
              <a:rPr lang="ko-KR" altLang="en-US" sz="2200" dirty="0" err="1" smtClean="0">
                <a:latin typeface="KoPub돋움체_Pro Bold" pitchFamily="18" charset="-127"/>
                <a:ea typeface="KoPub돋움체_Pro Bold" pitchFamily="18" charset="-127"/>
              </a:rPr>
              <a:t>합성곱</a:t>
            </a:r>
            <a:r>
              <a:rPr lang="ko-KR" altLang="en-US" sz="2200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sz="2200" dirty="0" smtClean="0">
                <a:latin typeface="KoPub돋움체_Pro Bold" pitchFamily="18" charset="-127"/>
                <a:ea typeface="KoPub돋움체_Pro Bold" pitchFamily="18" charset="-127"/>
              </a:rPr>
              <a:t>GAN</a:t>
            </a:r>
            <a:r>
              <a:rPr lang="ko-KR" altLang="en-US" sz="2200" dirty="0" smtClean="0">
                <a:latin typeface="KoPub돋움체_Pro Bold" pitchFamily="18" charset="-127"/>
                <a:ea typeface="KoPub돋움체_Pro Bold" pitchFamily="18" charset="-127"/>
              </a:rPr>
              <a:t>과 바서슈타인 </a:t>
            </a:r>
            <a:r>
              <a:rPr lang="en-US" altLang="ko-KR" sz="2200" dirty="0" smtClean="0">
                <a:latin typeface="KoPub돋움체_Pro Bold" pitchFamily="18" charset="-127"/>
                <a:ea typeface="KoPub돋움체_Pro Bold" pitchFamily="18" charset="-127"/>
              </a:rPr>
              <a:t>GAN</a:t>
            </a:r>
            <a:r>
              <a:rPr lang="ko-KR" altLang="en-US" sz="2200" dirty="0" smtClean="0">
                <a:latin typeface="KoPub돋움체_Pro Bold" pitchFamily="18" charset="-127"/>
                <a:ea typeface="KoPub돋움체_Pro Bold" pitchFamily="18" charset="-127"/>
              </a:rPr>
              <a:t>으로 합성 이미지 품질 높이기</a:t>
            </a:r>
            <a:endParaRPr lang="ko-KR" altLang="en-US" sz="22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생성자와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판별자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구현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헬퍼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함수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make_dcgan_generator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사용하여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생성자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신경망을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만듦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구조는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다음과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같음</a:t>
            </a:r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57973" y="2564895"/>
            <a:ext cx="7095994" cy="38071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17.3 </a:t>
            </a:r>
            <a:r>
              <a:rPr lang="ko-KR" altLang="en-US" sz="2200" dirty="0" err="1" smtClean="0">
                <a:latin typeface="KoPub돋움체_Pro Bold" pitchFamily="18" charset="-127"/>
                <a:ea typeface="KoPub돋움체_Pro Bold" pitchFamily="18" charset="-127"/>
              </a:rPr>
              <a:t>합성곱</a:t>
            </a:r>
            <a:r>
              <a:rPr lang="ko-KR" altLang="en-US" sz="2200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sz="2200" dirty="0" smtClean="0">
                <a:latin typeface="KoPub돋움체_Pro Bold" pitchFamily="18" charset="-127"/>
                <a:ea typeface="KoPub돋움체_Pro Bold" pitchFamily="18" charset="-127"/>
              </a:rPr>
              <a:t>GAN</a:t>
            </a:r>
            <a:r>
              <a:rPr lang="ko-KR" altLang="en-US" sz="2200" dirty="0" smtClean="0">
                <a:latin typeface="KoPub돋움체_Pro Bold" pitchFamily="18" charset="-127"/>
                <a:ea typeface="KoPub돋움체_Pro Bold" pitchFamily="18" charset="-127"/>
              </a:rPr>
              <a:t>과 바서슈타인 </a:t>
            </a:r>
            <a:r>
              <a:rPr lang="en-US" altLang="ko-KR" sz="2200" dirty="0" smtClean="0">
                <a:latin typeface="KoPub돋움체_Pro Bold" pitchFamily="18" charset="-127"/>
                <a:ea typeface="KoPub돋움체_Pro Bold" pitchFamily="18" charset="-127"/>
              </a:rPr>
              <a:t>GAN</a:t>
            </a:r>
            <a:r>
              <a:rPr lang="ko-KR" altLang="en-US" sz="2200" dirty="0" smtClean="0">
                <a:latin typeface="KoPub돋움체_Pro Bold" pitchFamily="18" charset="-127"/>
                <a:ea typeface="KoPub돋움체_Pro Bold" pitchFamily="18" charset="-127"/>
              </a:rPr>
              <a:t>으로 합성 이미지 품질 높이기</a:t>
            </a:r>
            <a:endParaRPr lang="ko-KR" altLang="en-US" sz="22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생성자와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판별자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구현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85316" y="1873612"/>
            <a:ext cx="7057720" cy="2874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42759" y="4869175"/>
            <a:ext cx="7158654" cy="12117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17.3 </a:t>
            </a:r>
            <a:r>
              <a:rPr lang="ko-KR" altLang="en-US" sz="2200" dirty="0" err="1" smtClean="0">
                <a:latin typeface="KoPub돋움체_Pro Bold" pitchFamily="18" charset="-127"/>
                <a:ea typeface="KoPub돋움체_Pro Bold" pitchFamily="18" charset="-127"/>
              </a:rPr>
              <a:t>합성곱</a:t>
            </a:r>
            <a:r>
              <a:rPr lang="ko-KR" altLang="en-US" sz="2200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sz="2200" dirty="0" smtClean="0">
                <a:latin typeface="KoPub돋움체_Pro Bold" pitchFamily="18" charset="-127"/>
                <a:ea typeface="KoPub돋움체_Pro Bold" pitchFamily="18" charset="-127"/>
              </a:rPr>
              <a:t>GAN</a:t>
            </a:r>
            <a:r>
              <a:rPr lang="ko-KR" altLang="en-US" sz="2200" dirty="0" smtClean="0">
                <a:latin typeface="KoPub돋움체_Pro Bold" pitchFamily="18" charset="-127"/>
                <a:ea typeface="KoPub돋움체_Pro Bold" pitchFamily="18" charset="-127"/>
              </a:rPr>
              <a:t>과 바서슈타인 </a:t>
            </a:r>
            <a:r>
              <a:rPr lang="en-US" altLang="ko-KR" sz="2200" dirty="0" smtClean="0">
                <a:latin typeface="KoPub돋움체_Pro Bold" pitchFamily="18" charset="-127"/>
                <a:ea typeface="KoPub돋움체_Pro Bold" pitchFamily="18" charset="-127"/>
              </a:rPr>
              <a:t>GAN</a:t>
            </a:r>
            <a:r>
              <a:rPr lang="ko-KR" altLang="en-US" sz="2200" dirty="0" smtClean="0">
                <a:latin typeface="KoPub돋움체_Pro Bold" pitchFamily="18" charset="-127"/>
                <a:ea typeface="KoPub돋움체_Pro Bold" pitchFamily="18" charset="-127"/>
              </a:rPr>
              <a:t>으로 합성 이미지 품질 높이기</a:t>
            </a:r>
            <a:endParaRPr lang="ko-KR" altLang="en-US" sz="22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생성자와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판별자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구현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2368" y="1873611"/>
            <a:ext cx="6858445" cy="47843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17.1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생성적 적대 신경망 소개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새로운 데이터 합성을 위한 생성 모델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오토인코더는 결정적인 모델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즉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오토인코더가 훈련되고 나면 입력 </a:t>
            </a:r>
            <a:r>
              <a:rPr lang="en-US" altLang="ko-KR" b="1" dirty="0" smtClean="0">
                <a:latin typeface="KoPub돋움체_Pro Light" pitchFamily="18" charset="-127"/>
                <a:ea typeface="KoPub돋움체_Pro Light" pitchFamily="18" charset="-127"/>
              </a:rPr>
              <a:t>x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 대해 저차원 공간의 압축된 버전에서 이 입력을 재구성할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압축된 표현을 변환하는 식으로 입력을 재구성하는 것을 넘어서 새로운 데이터를 생성할 수 없음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17.3 </a:t>
            </a:r>
            <a:r>
              <a:rPr lang="ko-KR" altLang="en-US" sz="2200" dirty="0" err="1" smtClean="0">
                <a:latin typeface="KoPub돋움체_Pro Bold" pitchFamily="18" charset="-127"/>
                <a:ea typeface="KoPub돋움체_Pro Bold" pitchFamily="18" charset="-127"/>
              </a:rPr>
              <a:t>합성곱</a:t>
            </a:r>
            <a:r>
              <a:rPr lang="ko-KR" altLang="en-US" sz="2200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sz="2200" dirty="0" smtClean="0">
                <a:latin typeface="KoPub돋움체_Pro Bold" pitchFamily="18" charset="-127"/>
                <a:ea typeface="KoPub돋움체_Pro Bold" pitchFamily="18" charset="-127"/>
              </a:rPr>
              <a:t>GAN</a:t>
            </a:r>
            <a:r>
              <a:rPr lang="ko-KR" altLang="en-US" sz="2200" dirty="0" smtClean="0">
                <a:latin typeface="KoPub돋움체_Pro Bold" pitchFamily="18" charset="-127"/>
                <a:ea typeface="KoPub돋움체_Pro Bold" pitchFamily="18" charset="-127"/>
              </a:rPr>
              <a:t>과 바서슈타인 </a:t>
            </a:r>
            <a:r>
              <a:rPr lang="en-US" altLang="ko-KR" sz="2200" dirty="0" smtClean="0">
                <a:latin typeface="KoPub돋움체_Pro Bold" pitchFamily="18" charset="-127"/>
                <a:ea typeface="KoPub돋움체_Pro Bold" pitchFamily="18" charset="-127"/>
              </a:rPr>
              <a:t>GAN</a:t>
            </a:r>
            <a:r>
              <a:rPr lang="ko-KR" altLang="en-US" sz="2200" dirty="0" smtClean="0">
                <a:latin typeface="KoPub돋움체_Pro Bold" pitchFamily="18" charset="-127"/>
                <a:ea typeface="KoPub돋움체_Pro Bold" pitchFamily="18" charset="-127"/>
              </a:rPr>
              <a:t>으로 합성 이미지 품질 높이기</a:t>
            </a:r>
            <a:endParaRPr lang="ko-KR" altLang="en-US" sz="22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생성자와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판별자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구현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비슷하게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판별자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신경망을 만들고 구조를 출력</a:t>
            </a:r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580" y="2219254"/>
            <a:ext cx="6891829" cy="43684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17.3 </a:t>
            </a:r>
            <a:r>
              <a:rPr lang="ko-KR" altLang="en-US" sz="2200" dirty="0" err="1" smtClean="0">
                <a:latin typeface="KoPub돋움체_Pro Bold" pitchFamily="18" charset="-127"/>
                <a:ea typeface="KoPub돋움체_Pro Bold" pitchFamily="18" charset="-127"/>
              </a:rPr>
              <a:t>합성곱</a:t>
            </a:r>
            <a:r>
              <a:rPr lang="ko-KR" altLang="en-US" sz="2200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sz="2200" dirty="0" smtClean="0">
                <a:latin typeface="KoPub돋움체_Pro Bold" pitchFamily="18" charset="-127"/>
                <a:ea typeface="KoPub돋움체_Pro Bold" pitchFamily="18" charset="-127"/>
              </a:rPr>
              <a:t>GAN</a:t>
            </a:r>
            <a:r>
              <a:rPr lang="ko-KR" altLang="en-US" sz="2200" dirty="0" smtClean="0">
                <a:latin typeface="KoPub돋움체_Pro Bold" pitchFamily="18" charset="-127"/>
                <a:ea typeface="KoPub돋움체_Pro Bold" pitchFamily="18" charset="-127"/>
              </a:rPr>
              <a:t>과 바서슈타인 </a:t>
            </a:r>
            <a:r>
              <a:rPr lang="en-US" altLang="ko-KR" sz="2200" dirty="0" smtClean="0">
                <a:latin typeface="KoPub돋움체_Pro Bold" pitchFamily="18" charset="-127"/>
                <a:ea typeface="KoPub돋움체_Pro Bold" pitchFamily="18" charset="-127"/>
              </a:rPr>
              <a:t>GAN</a:t>
            </a:r>
            <a:r>
              <a:rPr lang="ko-KR" altLang="en-US" sz="2200" dirty="0" smtClean="0">
                <a:latin typeface="KoPub돋움체_Pro Bold" pitchFamily="18" charset="-127"/>
                <a:ea typeface="KoPub돋움체_Pro Bold" pitchFamily="18" charset="-127"/>
              </a:rPr>
              <a:t>으로 합성 이미지 품질 높이기</a:t>
            </a:r>
            <a:endParaRPr lang="ko-KR" altLang="en-US" sz="22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생성자와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판별자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구현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0157" y="1873611"/>
            <a:ext cx="7015870" cy="27928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17.3 </a:t>
            </a:r>
            <a:r>
              <a:rPr lang="ko-KR" altLang="en-US" sz="2200" dirty="0" err="1" smtClean="0">
                <a:latin typeface="KoPub돋움체_Pro Bold" pitchFamily="18" charset="-127"/>
                <a:ea typeface="KoPub돋움체_Pro Bold" pitchFamily="18" charset="-127"/>
              </a:rPr>
              <a:t>합성곱</a:t>
            </a:r>
            <a:r>
              <a:rPr lang="ko-KR" altLang="en-US" sz="2200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sz="2200" dirty="0" smtClean="0">
                <a:latin typeface="KoPub돋움체_Pro Bold" pitchFamily="18" charset="-127"/>
                <a:ea typeface="KoPub돋움체_Pro Bold" pitchFamily="18" charset="-127"/>
              </a:rPr>
              <a:t>GAN</a:t>
            </a:r>
            <a:r>
              <a:rPr lang="ko-KR" altLang="en-US" sz="2200" dirty="0" smtClean="0">
                <a:latin typeface="KoPub돋움체_Pro Bold" pitchFamily="18" charset="-127"/>
                <a:ea typeface="KoPub돋움체_Pro Bold" pitchFamily="18" charset="-127"/>
              </a:rPr>
              <a:t>과 바서슈타인 </a:t>
            </a:r>
            <a:r>
              <a:rPr lang="en-US" altLang="ko-KR" sz="2200" dirty="0" smtClean="0">
                <a:latin typeface="KoPub돋움체_Pro Bold" pitchFamily="18" charset="-127"/>
                <a:ea typeface="KoPub돋움체_Pro Bold" pitchFamily="18" charset="-127"/>
              </a:rPr>
              <a:t>GAN</a:t>
            </a:r>
            <a:r>
              <a:rPr lang="ko-KR" altLang="en-US" sz="2200" dirty="0" smtClean="0">
                <a:latin typeface="KoPub돋움체_Pro Bold" pitchFamily="18" charset="-127"/>
                <a:ea typeface="KoPub돋움체_Pro Bold" pitchFamily="18" charset="-127"/>
              </a:rPr>
              <a:t>으로 합성 이미지 품질 높이기</a:t>
            </a:r>
            <a:endParaRPr lang="ko-KR" altLang="en-US" sz="22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생성자와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판별자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구현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580" y="1873611"/>
            <a:ext cx="6913224" cy="4639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17.3 </a:t>
            </a:r>
            <a:r>
              <a:rPr lang="ko-KR" altLang="en-US" sz="2200" dirty="0" err="1" smtClean="0">
                <a:latin typeface="KoPub돋움체_Pro Bold" pitchFamily="18" charset="-127"/>
                <a:ea typeface="KoPub돋움체_Pro Bold" pitchFamily="18" charset="-127"/>
              </a:rPr>
              <a:t>합성곱</a:t>
            </a:r>
            <a:r>
              <a:rPr lang="ko-KR" altLang="en-US" sz="2200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sz="2200" dirty="0" smtClean="0">
                <a:latin typeface="KoPub돋움체_Pro Bold" pitchFamily="18" charset="-127"/>
                <a:ea typeface="KoPub돋움체_Pro Bold" pitchFamily="18" charset="-127"/>
              </a:rPr>
              <a:t>GAN</a:t>
            </a:r>
            <a:r>
              <a:rPr lang="ko-KR" altLang="en-US" sz="2200" dirty="0" smtClean="0">
                <a:latin typeface="KoPub돋움체_Pro Bold" pitchFamily="18" charset="-127"/>
                <a:ea typeface="KoPub돋움체_Pro Bold" pitchFamily="18" charset="-127"/>
              </a:rPr>
              <a:t>과 바서슈타인 </a:t>
            </a:r>
            <a:r>
              <a:rPr lang="en-US" altLang="ko-KR" sz="2200" dirty="0" smtClean="0">
                <a:latin typeface="KoPub돋움체_Pro Bold" pitchFamily="18" charset="-127"/>
                <a:ea typeface="KoPub돋움체_Pro Bold" pitchFamily="18" charset="-127"/>
              </a:rPr>
              <a:t>GAN</a:t>
            </a:r>
            <a:r>
              <a:rPr lang="ko-KR" altLang="en-US" sz="2200" dirty="0" smtClean="0">
                <a:latin typeface="KoPub돋움체_Pro Bold" pitchFamily="18" charset="-127"/>
                <a:ea typeface="KoPub돋움체_Pro Bold" pitchFamily="18" charset="-127"/>
              </a:rPr>
              <a:t>으로 합성 이미지 품질 높이기</a:t>
            </a:r>
            <a:endParaRPr lang="ko-KR" altLang="en-US" sz="22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생성자와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판별자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구현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배치 정규화 층의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파라미터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개수는 채널 개수의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4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배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4×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채널 개수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배치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정규화 층의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파라미터를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다시 정리해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보자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훈련되지 않는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파라미터인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 </a:t>
            </a:r>
            <a:r>
              <a:rPr lang="en-US" altLang="ko-KR" b="1" dirty="0" err="1" smtClean="0">
                <a:latin typeface="KoPub돋움체_Pro Light" pitchFamily="18" charset="-127"/>
                <a:ea typeface="KoPub돋움체_Pro Light" pitchFamily="18" charset="-127"/>
              </a:rPr>
              <a:t>μ</a:t>
            </a:r>
            <a:r>
              <a:rPr lang="en-US" altLang="ko-KR" baseline="-25000" dirty="0" err="1" smtClean="0">
                <a:latin typeface="KoPub돋움체_Pro Light" pitchFamily="18" charset="-127"/>
                <a:ea typeface="KoPub돋움체_Pro Light" pitchFamily="18" charset="-127"/>
              </a:rPr>
              <a:t>B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와 </a:t>
            </a:r>
            <a:r>
              <a:rPr lang="en-US" altLang="ko-KR" b="1" dirty="0" err="1" smtClean="0">
                <a:latin typeface="KoPub돋움체_Pro Light" pitchFamily="18" charset="-127"/>
                <a:ea typeface="KoPub돋움체_Pro Light" pitchFamily="18" charset="-127"/>
              </a:rPr>
              <a:t>σ</a:t>
            </a:r>
            <a:r>
              <a:rPr lang="en-US" altLang="ko-KR" baseline="-25000" dirty="0" err="1" smtClean="0">
                <a:latin typeface="KoPub돋움체_Pro Light" pitchFamily="18" charset="-127"/>
                <a:ea typeface="KoPub돋움체_Pro Light" pitchFamily="18" charset="-127"/>
              </a:rPr>
              <a:t>B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주어진 배치에서 계산된 각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특성의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평균과 표준 편차를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나타냄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b="1" dirty="0" smtClean="0">
                <a:latin typeface="KoPub돋움체_Pro Light" pitchFamily="18" charset="-127"/>
                <a:ea typeface="KoPub돋움체_Pro Light" pitchFamily="18" charset="-127"/>
              </a:rPr>
              <a:t>γ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와 </a:t>
            </a:r>
            <a:r>
              <a:rPr lang="en-US" altLang="ko-KR" b="1" dirty="0" smtClean="0">
                <a:latin typeface="KoPub돋움체_Pro Light" pitchFamily="18" charset="-127"/>
                <a:ea typeface="KoPub돋움체_Pro Light" pitchFamily="18" charset="-127"/>
              </a:rPr>
              <a:t>β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훈련되는 배치 정규화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파라미터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신경망 구조는 크로스 엔트로피 손실 함수를 사용했을 때 아주 잘 동작하지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않음</a:t>
            </a:r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17.3 </a:t>
            </a:r>
            <a:r>
              <a:rPr lang="ko-KR" altLang="en-US" sz="2200" dirty="0" err="1" smtClean="0">
                <a:latin typeface="KoPub돋움체_Pro Bold" pitchFamily="18" charset="-127"/>
                <a:ea typeface="KoPub돋움체_Pro Bold" pitchFamily="18" charset="-127"/>
              </a:rPr>
              <a:t>합성곱</a:t>
            </a:r>
            <a:r>
              <a:rPr lang="ko-KR" altLang="en-US" sz="2200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sz="2200" dirty="0" smtClean="0">
                <a:latin typeface="KoPub돋움체_Pro Bold" pitchFamily="18" charset="-127"/>
                <a:ea typeface="KoPub돋움체_Pro Bold" pitchFamily="18" charset="-127"/>
              </a:rPr>
              <a:t>GAN</a:t>
            </a:r>
            <a:r>
              <a:rPr lang="ko-KR" altLang="en-US" sz="2200" dirty="0" smtClean="0">
                <a:latin typeface="KoPub돋움체_Pro Bold" pitchFamily="18" charset="-127"/>
                <a:ea typeface="KoPub돋움체_Pro Bold" pitchFamily="18" charset="-127"/>
              </a:rPr>
              <a:t>과 바서슈타인 </a:t>
            </a:r>
            <a:r>
              <a:rPr lang="en-US" altLang="ko-KR" sz="2200" dirty="0" smtClean="0">
                <a:latin typeface="KoPub돋움체_Pro Bold" pitchFamily="18" charset="-127"/>
                <a:ea typeface="KoPub돋움체_Pro Bold" pitchFamily="18" charset="-127"/>
              </a:rPr>
              <a:t>GAN</a:t>
            </a:r>
            <a:r>
              <a:rPr lang="ko-KR" altLang="en-US" sz="2200" dirty="0" smtClean="0">
                <a:latin typeface="KoPub돋움체_Pro Bold" pitchFamily="18" charset="-127"/>
                <a:ea typeface="KoPub돋움체_Pro Bold" pitchFamily="18" charset="-127"/>
              </a:rPr>
              <a:t>으로 합성 이미지 품질 높이기</a:t>
            </a:r>
            <a:endParaRPr lang="ko-KR" altLang="en-US" sz="22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두 분포 사이의 거리 측정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먼저 두 분포 사이의 발산을 계산하는 여러 가지 방법을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알아보겠음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그다음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원본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GAN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모델에서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사용하는 측정 방법을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살펴보자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마지막으로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측정 방법을 바꾸어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WGAN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을 구현해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보겠음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장 초반에 언급했듯이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생성자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모델은 훈련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데이터셋과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같은 분포를 가진 새로운 샘플을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합성하는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방법을 배우는 것이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목적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그림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17-17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에서 볼 수 있듯이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P(x)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Q(x)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가 랜덤 변수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x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의분포를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나타냄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먼저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그림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17-17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에서 두 분포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P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Q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사이의 거리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(dissimilarity)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측정할 수 있는 여러 방법을 알아보자</a:t>
            </a:r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17.3 </a:t>
            </a:r>
            <a:r>
              <a:rPr lang="ko-KR" altLang="en-US" sz="2200" dirty="0" err="1" smtClean="0">
                <a:latin typeface="KoPub돋움체_Pro Bold" pitchFamily="18" charset="-127"/>
                <a:ea typeface="KoPub돋움체_Pro Bold" pitchFamily="18" charset="-127"/>
              </a:rPr>
              <a:t>합성곱</a:t>
            </a:r>
            <a:r>
              <a:rPr lang="ko-KR" altLang="en-US" sz="2200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sz="2200" dirty="0" smtClean="0">
                <a:latin typeface="KoPub돋움체_Pro Bold" pitchFamily="18" charset="-127"/>
                <a:ea typeface="KoPub돋움체_Pro Bold" pitchFamily="18" charset="-127"/>
              </a:rPr>
              <a:t>GAN</a:t>
            </a:r>
            <a:r>
              <a:rPr lang="ko-KR" altLang="en-US" sz="2200" dirty="0" smtClean="0">
                <a:latin typeface="KoPub돋움체_Pro Bold" pitchFamily="18" charset="-127"/>
                <a:ea typeface="KoPub돋움체_Pro Bold" pitchFamily="18" charset="-127"/>
              </a:rPr>
              <a:t>과 바서슈타인 </a:t>
            </a:r>
            <a:r>
              <a:rPr lang="en-US" altLang="ko-KR" sz="2200" dirty="0" smtClean="0">
                <a:latin typeface="KoPub돋움체_Pro Bold" pitchFamily="18" charset="-127"/>
                <a:ea typeface="KoPub돋움체_Pro Bold" pitchFamily="18" charset="-127"/>
              </a:rPr>
              <a:t>GAN</a:t>
            </a:r>
            <a:r>
              <a:rPr lang="ko-KR" altLang="en-US" sz="2200" dirty="0" smtClean="0">
                <a:latin typeface="KoPub돋움체_Pro Bold" pitchFamily="18" charset="-127"/>
                <a:ea typeface="KoPub돋움체_Pro Bold" pitchFamily="18" charset="-127"/>
              </a:rPr>
              <a:t>으로 합성 이미지 품질 높이기</a:t>
            </a:r>
            <a:endParaRPr lang="ko-KR" altLang="en-US" sz="2200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597117" y="1530856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/>
              <a:t> </a:t>
            </a:r>
            <a:r>
              <a:rPr lang="ko-KR" altLang="en-US" sz="1600" b="1" dirty="0" smtClean="0"/>
              <a:t>그림 </a:t>
            </a:r>
            <a:r>
              <a:rPr lang="en-US" altLang="ko-KR" sz="1600" b="1" dirty="0" smtClean="0"/>
              <a:t>17-17 </a:t>
            </a:r>
            <a:r>
              <a:rPr lang="ko-KR" altLang="en-US" sz="1600" b="1" dirty="0" smtClean="0"/>
              <a:t>여러 가지 거리 측정 방법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4724" y="1916874"/>
            <a:ext cx="7469024" cy="36435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17.3 </a:t>
            </a:r>
            <a:r>
              <a:rPr lang="ko-KR" altLang="en-US" sz="2200" dirty="0" err="1" smtClean="0">
                <a:latin typeface="KoPub돋움체_Pro Bold" pitchFamily="18" charset="-127"/>
                <a:ea typeface="KoPub돋움체_Pro Bold" pitchFamily="18" charset="-127"/>
              </a:rPr>
              <a:t>합성곱</a:t>
            </a:r>
            <a:r>
              <a:rPr lang="ko-KR" altLang="en-US" sz="2200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sz="2200" dirty="0" smtClean="0">
                <a:latin typeface="KoPub돋움체_Pro Bold" pitchFamily="18" charset="-127"/>
                <a:ea typeface="KoPub돋움체_Pro Bold" pitchFamily="18" charset="-127"/>
              </a:rPr>
              <a:t>GAN</a:t>
            </a:r>
            <a:r>
              <a:rPr lang="ko-KR" altLang="en-US" sz="2200" dirty="0" smtClean="0">
                <a:latin typeface="KoPub돋움체_Pro Bold" pitchFamily="18" charset="-127"/>
                <a:ea typeface="KoPub돋움체_Pro Bold" pitchFamily="18" charset="-127"/>
              </a:rPr>
              <a:t>과 바서슈타인 </a:t>
            </a:r>
            <a:r>
              <a:rPr lang="en-US" altLang="ko-KR" sz="2200" dirty="0" smtClean="0">
                <a:latin typeface="KoPub돋움체_Pro Bold" pitchFamily="18" charset="-127"/>
                <a:ea typeface="KoPub돋움체_Pro Bold" pitchFamily="18" charset="-127"/>
              </a:rPr>
              <a:t>GAN</a:t>
            </a:r>
            <a:r>
              <a:rPr lang="ko-KR" altLang="en-US" sz="2200" dirty="0" smtClean="0">
                <a:latin typeface="KoPub돋움체_Pro Bold" pitchFamily="18" charset="-127"/>
                <a:ea typeface="KoPub돋움체_Pro Bold" pitchFamily="18" charset="-127"/>
              </a:rPr>
              <a:t>으로 합성 이미지 품질 높이기</a:t>
            </a:r>
            <a:endParaRPr lang="ko-KR" altLang="en-US" sz="22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두 분포 사이의 거리 측정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TV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측정 방법에서 사용한 상한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sup(S)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S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의 모든 원소보다 큰 가장 작은 값을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의미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다른 말로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하면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sup(S)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S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의 최소 상계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(least upper bound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)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반대로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EM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거리에서 사용된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하한 함수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inf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(S)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S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의 모든 원소보다 작은 가장 큰 값을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의미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최대 하계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(greatest lower bound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방법들이 이루려고 하는 목적을 쉬운 말로 풀어서 이해해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보겠음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buNone/>
            </a:pP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      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먼저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TV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거리는 각 포인트에서 두 분산 사이의 가장 큰 차이를 측정</a:t>
            </a:r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30794" y="3889856"/>
            <a:ext cx="91333" cy="913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17.3 </a:t>
            </a:r>
            <a:r>
              <a:rPr lang="ko-KR" altLang="en-US" sz="2200" dirty="0" err="1" smtClean="0">
                <a:latin typeface="KoPub돋움체_Pro Bold" pitchFamily="18" charset="-127"/>
                <a:ea typeface="KoPub돋움체_Pro Bold" pitchFamily="18" charset="-127"/>
              </a:rPr>
              <a:t>합성곱</a:t>
            </a:r>
            <a:r>
              <a:rPr lang="ko-KR" altLang="en-US" sz="2200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sz="2200" dirty="0" smtClean="0">
                <a:latin typeface="KoPub돋움체_Pro Bold" pitchFamily="18" charset="-127"/>
                <a:ea typeface="KoPub돋움체_Pro Bold" pitchFamily="18" charset="-127"/>
              </a:rPr>
              <a:t>GAN</a:t>
            </a:r>
            <a:r>
              <a:rPr lang="ko-KR" altLang="en-US" sz="2200" dirty="0" smtClean="0">
                <a:latin typeface="KoPub돋움체_Pro Bold" pitchFamily="18" charset="-127"/>
                <a:ea typeface="KoPub돋움체_Pro Bold" pitchFamily="18" charset="-127"/>
              </a:rPr>
              <a:t>과 바서슈타인 </a:t>
            </a:r>
            <a:r>
              <a:rPr lang="en-US" altLang="ko-KR" sz="2200" dirty="0" smtClean="0">
                <a:latin typeface="KoPub돋움체_Pro Bold" pitchFamily="18" charset="-127"/>
                <a:ea typeface="KoPub돋움체_Pro Bold" pitchFamily="18" charset="-127"/>
              </a:rPr>
              <a:t>GAN</a:t>
            </a:r>
            <a:r>
              <a:rPr lang="ko-KR" altLang="en-US" sz="2200" dirty="0" smtClean="0">
                <a:latin typeface="KoPub돋움체_Pro Bold" pitchFamily="18" charset="-127"/>
                <a:ea typeface="KoPub돋움체_Pro Bold" pitchFamily="18" charset="-127"/>
              </a:rPr>
              <a:t>으로 합성 이미지 품질 높이기</a:t>
            </a:r>
            <a:endParaRPr lang="ko-KR" altLang="en-US" sz="22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27831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두 분포 사이의 거리 측정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buNone/>
            </a:pP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       EM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거리는 한 분포에서 다른 분포로 변환할 때 필요한 최소의 작업량으로 해석할 수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buNone/>
            </a:pP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       EM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거리의 하한 함수는 주변 확률 분포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P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Q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의 결합 확률 분포 집합인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  (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P, Q)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 대해 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buNone/>
            </a:pP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     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계산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buNone/>
            </a:pP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       γ(u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v)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이동 계획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(transfer plan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)</a:t>
            </a:r>
          </a:p>
          <a:p>
            <a:pPr lvl="1">
              <a:buNone/>
            </a:pP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    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위치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u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v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로 확률 ‘흙무더기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’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옮기는 방법을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의미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buNone/>
            </a:pP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       옮긴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후 유효한 분포를 유지해야 한다는 몇 가지 조건이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붙음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buNone/>
            </a:pP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       EM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거리를 계산하는 것은 최적의 이동 계획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γ(u, v)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찾는 것으로 그 자체가 최적화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문제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buNone/>
            </a:pP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     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쿨백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-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라이블러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(KL)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와 젠슨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-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섀넌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(JS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발산은 정보 이론 분야에서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유래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buNone/>
            </a:pP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      KL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발산은 대칭이 아님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buNone/>
            </a:pP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     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즉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KL(P||Q) ≠ KL(Q||P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</a:t>
            </a:r>
          </a:p>
          <a:p>
            <a:pPr lvl="1">
              <a:buNone/>
            </a:pP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    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반대로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JS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발산은 대칭</a:t>
            </a:r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30794" y="1931218"/>
            <a:ext cx="91333" cy="913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164316" y="2192378"/>
            <a:ext cx="185068" cy="249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30794" y="4259379"/>
            <a:ext cx="91333" cy="913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17.3 </a:t>
            </a:r>
            <a:r>
              <a:rPr lang="ko-KR" altLang="en-US" sz="2200" dirty="0" err="1" smtClean="0">
                <a:latin typeface="KoPub돋움체_Pro Bold" pitchFamily="18" charset="-127"/>
                <a:ea typeface="KoPub돋움체_Pro Bold" pitchFamily="18" charset="-127"/>
              </a:rPr>
              <a:t>합성곱</a:t>
            </a:r>
            <a:r>
              <a:rPr lang="ko-KR" altLang="en-US" sz="2200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sz="2200" dirty="0" smtClean="0">
                <a:latin typeface="KoPub돋움체_Pro Bold" pitchFamily="18" charset="-127"/>
                <a:ea typeface="KoPub돋움체_Pro Bold" pitchFamily="18" charset="-127"/>
              </a:rPr>
              <a:t>GAN</a:t>
            </a:r>
            <a:r>
              <a:rPr lang="ko-KR" altLang="en-US" sz="2200" dirty="0" smtClean="0">
                <a:latin typeface="KoPub돋움체_Pro Bold" pitchFamily="18" charset="-127"/>
                <a:ea typeface="KoPub돋움체_Pro Bold" pitchFamily="18" charset="-127"/>
              </a:rPr>
              <a:t>과 바서슈타인 </a:t>
            </a:r>
            <a:r>
              <a:rPr lang="en-US" altLang="ko-KR" sz="2200" dirty="0" smtClean="0">
                <a:latin typeface="KoPub돋움체_Pro Bold" pitchFamily="18" charset="-127"/>
                <a:ea typeface="KoPub돋움체_Pro Bold" pitchFamily="18" charset="-127"/>
              </a:rPr>
              <a:t>GAN</a:t>
            </a:r>
            <a:r>
              <a:rPr lang="ko-KR" altLang="en-US" sz="2200" dirty="0" smtClean="0">
                <a:latin typeface="KoPub돋움체_Pro Bold" pitchFamily="18" charset="-127"/>
                <a:ea typeface="KoPub돋움체_Pro Bold" pitchFamily="18" charset="-127"/>
              </a:rPr>
              <a:t>으로 합성 이미지 품질 높이기</a:t>
            </a:r>
            <a:endParaRPr lang="ko-KR" altLang="en-US" sz="22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두 분포 사이의 거리 측정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그림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17-17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 있는 거리 측정 공식은 연속 분포에 대해 정의되지만 이산적인 경우로 확장할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간단한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두 개의 이산 분포를 사용하여 몇 가지 거리 측정 공식을 계산하는 예를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그림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17-18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나타냈음</a:t>
            </a:r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17.3 </a:t>
            </a:r>
            <a:r>
              <a:rPr lang="ko-KR" altLang="en-US" sz="2200" dirty="0" err="1" smtClean="0">
                <a:latin typeface="KoPub돋움체_Pro Bold" pitchFamily="18" charset="-127"/>
                <a:ea typeface="KoPub돋움체_Pro Bold" pitchFamily="18" charset="-127"/>
              </a:rPr>
              <a:t>합성곱</a:t>
            </a:r>
            <a:r>
              <a:rPr lang="ko-KR" altLang="en-US" sz="2200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sz="2200" dirty="0" smtClean="0">
                <a:latin typeface="KoPub돋움체_Pro Bold" pitchFamily="18" charset="-127"/>
                <a:ea typeface="KoPub돋움체_Pro Bold" pitchFamily="18" charset="-127"/>
              </a:rPr>
              <a:t>GAN</a:t>
            </a:r>
            <a:r>
              <a:rPr lang="ko-KR" altLang="en-US" sz="2200" dirty="0" smtClean="0">
                <a:latin typeface="KoPub돋움체_Pro Bold" pitchFamily="18" charset="-127"/>
                <a:ea typeface="KoPub돋움체_Pro Bold" pitchFamily="18" charset="-127"/>
              </a:rPr>
              <a:t>과 바서슈타인 </a:t>
            </a:r>
            <a:r>
              <a:rPr lang="en-US" altLang="ko-KR" sz="2200" dirty="0" smtClean="0">
                <a:latin typeface="KoPub돋움체_Pro Bold" pitchFamily="18" charset="-127"/>
                <a:ea typeface="KoPub돋움체_Pro Bold" pitchFamily="18" charset="-127"/>
              </a:rPr>
              <a:t>GAN</a:t>
            </a:r>
            <a:r>
              <a:rPr lang="ko-KR" altLang="en-US" sz="2200" dirty="0" smtClean="0">
                <a:latin typeface="KoPub돋움체_Pro Bold" pitchFamily="18" charset="-127"/>
                <a:ea typeface="KoPub돋움체_Pro Bold" pitchFamily="18" charset="-127"/>
              </a:rPr>
              <a:t>으로 합성 이미지 품질 높이기</a:t>
            </a:r>
            <a:endParaRPr lang="ko-KR" altLang="en-US" sz="2200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597117" y="1530856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/>
              <a:t> </a:t>
            </a:r>
            <a:r>
              <a:rPr lang="ko-KR" altLang="en-US" sz="1600" b="1" dirty="0" smtClean="0"/>
              <a:t>그림 </a:t>
            </a:r>
            <a:r>
              <a:rPr lang="en-US" altLang="ko-KR" sz="1600" b="1" dirty="0" smtClean="0"/>
              <a:t>17-18 </a:t>
            </a:r>
            <a:r>
              <a:rPr lang="ko-KR" altLang="en-US" sz="1600" b="1" dirty="0" smtClean="0"/>
              <a:t>이산 분포의 거리 측정 예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4724" y="1933976"/>
            <a:ext cx="6942487" cy="46905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17.1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생성적 적대 신경망 소개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새로운 데이터 합성을 위한 생성 모델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반면 생성 모델은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잠재 표현에 해당하는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랜덤한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벡터 </a:t>
            </a:r>
            <a:r>
              <a:rPr lang="en-US" altLang="ko-KR" b="1" dirty="0" smtClean="0">
                <a:latin typeface="KoPub돋움체_Pro Light" pitchFamily="18" charset="-127"/>
                <a:ea typeface="KoPub돋움체_Pro Light" pitchFamily="18" charset="-127"/>
              </a:rPr>
              <a:t>z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에서 새로운 샘플 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 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생성할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생성 모델을 그림으로 표현하면 그림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17-2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와 같음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랜덤 벡터 </a:t>
            </a:r>
            <a:r>
              <a:rPr lang="en-US" altLang="ko-KR" b="1" dirty="0" smtClean="0">
                <a:latin typeface="KoPub돋움체_Pro Light" pitchFamily="18" charset="-127"/>
                <a:ea typeface="KoPub돋움체_Pro Light" pitchFamily="18" charset="-127"/>
              </a:rPr>
              <a:t>z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완벽하게 특징을 알고 있는 간단한 분포에서 만들어지기 때문에 쉽게 샘플링할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예를 들어 </a:t>
            </a:r>
            <a:r>
              <a:rPr lang="en-US" altLang="ko-KR" b="1" dirty="0" smtClean="0">
                <a:latin typeface="KoPub돋움체_Pro Light" pitchFamily="18" charset="-127"/>
                <a:ea typeface="KoPub돋움체_Pro Light" pitchFamily="18" charset="-127"/>
              </a:rPr>
              <a:t>z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의 각 원소를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[-1, 1]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범위의 균등 분포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z</a:t>
            </a:r>
            <a:r>
              <a:rPr lang="en-US" altLang="ko-KR" baseline="-25000" dirty="0" err="1" smtClean="0">
                <a:latin typeface="KoPub돋움체_Pro Light" pitchFamily="18" charset="-127"/>
                <a:ea typeface="KoPub돋움체_Pro Light" pitchFamily="18" charset="-127"/>
              </a:rPr>
              <a:t>i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~</a:t>
            </a:r>
            <a:r>
              <a:rPr lang="en-US" altLang="ko-KR" b="1" dirty="0" err="1" smtClean="0">
                <a:latin typeface="KoPub돋움체_Pro Light" pitchFamily="18" charset="-127"/>
                <a:ea typeface="KoPub돋움체_Pro Light" pitchFamily="18" charset="-127"/>
              </a:rPr>
              <a:t>Uniform</a:t>
            </a:r>
            <a:r>
              <a:rPr lang="en-US" altLang="ko-KR" b="1" dirty="0" smtClean="0">
                <a:latin typeface="KoPub돋움체_Pro Light" pitchFamily="18" charset="-127"/>
                <a:ea typeface="KoPub돋움체_Pro Light" pitchFamily="18" charset="-127"/>
              </a:rPr>
              <a:t>(-1,1)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로 씀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또는 표준 정규 분포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z</a:t>
            </a:r>
            <a:r>
              <a:rPr lang="en-US" altLang="ko-KR" baseline="-25000" dirty="0" err="1" smtClean="0">
                <a:latin typeface="KoPub돋움체_Pro Light" pitchFamily="18" charset="-127"/>
                <a:ea typeface="KoPub돋움체_Pro Light" pitchFamily="18" charset="-127"/>
              </a:rPr>
              <a:t>i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~Normal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(μ = 0, σ</a:t>
            </a:r>
            <a:r>
              <a:rPr lang="en-US" altLang="ko-KR" baseline="30000" dirty="0" smtClean="0">
                <a:latin typeface="KoPub돋움체_Pro Light" pitchFamily="18" charset="-127"/>
                <a:ea typeface="KoPub돋움체_Pro Light" pitchFamily="18" charset="-127"/>
              </a:rPr>
              <a:t>2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= 1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로 씀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에서 샘플링할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993322" y="1873611"/>
            <a:ext cx="2286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17.3 </a:t>
            </a:r>
            <a:r>
              <a:rPr lang="ko-KR" altLang="en-US" sz="2200" dirty="0" err="1" smtClean="0">
                <a:latin typeface="KoPub돋움체_Pro Bold" pitchFamily="18" charset="-127"/>
                <a:ea typeface="KoPub돋움체_Pro Bold" pitchFamily="18" charset="-127"/>
              </a:rPr>
              <a:t>합성곱</a:t>
            </a:r>
            <a:r>
              <a:rPr lang="ko-KR" altLang="en-US" sz="2200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sz="2200" dirty="0" smtClean="0">
                <a:latin typeface="KoPub돋움체_Pro Bold" pitchFamily="18" charset="-127"/>
                <a:ea typeface="KoPub돋움체_Pro Bold" pitchFamily="18" charset="-127"/>
              </a:rPr>
              <a:t>GAN</a:t>
            </a:r>
            <a:r>
              <a:rPr lang="ko-KR" altLang="en-US" sz="2200" dirty="0" smtClean="0">
                <a:latin typeface="KoPub돋움체_Pro Bold" pitchFamily="18" charset="-127"/>
                <a:ea typeface="KoPub돋움체_Pro Bold" pitchFamily="18" charset="-127"/>
              </a:rPr>
              <a:t>과 바서슈타인 </a:t>
            </a:r>
            <a:r>
              <a:rPr lang="en-US" altLang="ko-KR" sz="2200" dirty="0" smtClean="0">
                <a:latin typeface="KoPub돋움체_Pro Bold" pitchFamily="18" charset="-127"/>
                <a:ea typeface="KoPub돋움체_Pro Bold" pitchFamily="18" charset="-127"/>
              </a:rPr>
              <a:t>GAN</a:t>
            </a:r>
            <a:r>
              <a:rPr lang="ko-KR" altLang="en-US" sz="2200" dirty="0" smtClean="0">
                <a:latin typeface="KoPub돋움체_Pro Bold" pitchFamily="18" charset="-127"/>
                <a:ea typeface="KoPub돋움체_Pro Bold" pitchFamily="18" charset="-127"/>
              </a:rPr>
              <a:t>으로 합성 이미지 품질 높이기</a:t>
            </a:r>
            <a:endParaRPr lang="ko-KR" altLang="en-US" sz="22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두 분포 사이의 거리 측정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예에서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EM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거리의 경우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x = 2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Q(x)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가  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                   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을 넘음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반면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다른 두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x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Q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의 값은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1/3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아래임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최소한의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이동 거리는 그림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17-18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 있듯이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x = 2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에서 초과된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값을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x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= 1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x = 3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으로 이동하는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것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간단한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예이기 때문에 이 이동이 모든 가능한 이동 방법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중에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최소라는 것을 쉽게 알 수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복잡한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문제에서는 이렇게 하기가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불가능함</a:t>
            </a:r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02428" y="1750959"/>
            <a:ext cx="1342224" cy="5259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17.3 </a:t>
            </a:r>
            <a:r>
              <a:rPr lang="ko-KR" altLang="en-US" sz="2200" dirty="0" err="1" smtClean="0">
                <a:latin typeface="KoPub돋움체_Pro Bold" pitchFamily="18" charset="-127"/>
                <a:ea typeface="KoPub돋움체_Pro Bold" pitchFamily="18" charset="-127"/>
              </a:rPr>
              <a:t>합성곱</a:t>
            </a:r>
            <a:r>
              <a:rPr lang="ko-KR" altLang="en-US" sz="2200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sz="2200" dirty="0" smtClean="0">
                <a:latin typeface="KoPub돋움체_Pro Bold" pitchFamily="18" charset="-127"/>
                <a:ea typeface="KoPub돋움체_Pro Bold" pitchFamily="18" charset="-127"/>
              </a:rPr>
              <a:t>GAN</a:t>
            </a:r>
            <a:r>
              <a:rPr lang="ko-KR" altLang="en-US" sz="2200" dirty="0" smtClean="0">
                <a:latin typeface="KoPub돋움체_Pro Bold" pitchFamily="18" charset="-127"/>
                <a:ea typeface="KoPub돋움체_Pro Bold" pitchFamily="18" charset="-127"/>
              </a:rPr>
              <a:t>과 바서슈타인 </a:t>
            </a:r>
            <a:r>
              <a:rPr lang="en-US" altLang="ko-KR" sz="2200" dirty="0" smtClean="0">
                <a:latin typeface="KoPub돋움체_Pro Bold" pitchFamily="18" charset="-127"/>
                <a:ea typeface="KoPub돋움체_Pro Bold" pitchFamily="18" charset="-127"/>
              </a:rPr>
              <a:t>GAN</a:t>
            </a:r>
            <a:r>
              <a:rPr lang="ko-KR" altLang="en-US" sz="2200" dirty="0" smtClean="0">
                <a:latin typeface="KoPub돋움체_Pro Bold" pitchFamily="18" charset="-127"/>
                <a:ea typeface="KoPub돋움체_Pro Bold" pitchFamily="18" charset="-127"/>
              </a:rPr>
              <a:t>으로 합성 이미지 품질 높이기</a:t>
            </a:r>
            <a:endParaRPr lang="ko-KR" altLang="en-US" sz="22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두 분포 사이의 거리 측정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GAN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이야기로 돌아가서 다른 종류의 거리 측정 방법이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GAN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의 손실 함수에 어떻게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연관되어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있는지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알아보자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원본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GAN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 있는 손실 함수는 진짜와 가짜 샘플 사이의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JS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발산을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최소화하는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것임을 수학적으로 증명할 수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한 논문에서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언급했듯이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JS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발산은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GAN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모델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훈련을 할 때 문제가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훈련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성능을 높이기 위해 연구자들은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EM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거리를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진짜와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가짜 샘플 분포 사이의 거리를 측정하는 데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사용</a:t>
            </a:r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17.3 </a:t>
            </a:r>
            <a:r>
              <a:rPr lang="ko-KR" altLang="en-US" sz="2200" dirty="0" err="1" smtClean="0">
                <a:latin typeface="KoPub돋움체_Pro Bold" pitchFamily="18" charset="-127"/>
                <a:ea typeface="KoPub돋움체_Pro Bold" pitchFamily="18" charset="-127"/>
              </a:rPr>
              <a:t>합성곱</a:t>
            </a:r>
            <a:r>
              <a:rPr lang="ko-KR" altLang="en-US" sz="2200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sz="2200" dirty="0" smtClean="0">
                <a:latin typeface="KoPub돋움체_Pro Bold" pitchFamily="18" charset="-127"/>
                <a:ea typeface="KoPub돋움체_Pro Bold" pitchFamily="18" charset="-127"/>
              </a:rPr>
              <a:t>GAN</a:t>
            </a:r>
            <a:r>
              <a:rPr lang="ko-KR" altLang="en-US" sz="2200" dirty="0" smtClean="0">
                <a:latin typeface="KoPub돋움체_Pro Bold" pitchFamily="18" charset="-127"/>
                <a:ea typeface="KoPub돋움체_Pro Bold" pitchFamily="18" charset="-127"/>
              </a:rPr>
              <a:t>과 바서슈타인 </a:t>
            </a:r>
            <a:r>
              <a:rPr lang="en-US" altLang="ko-KR" sz="2200" dirty="0" smtClean="0">
                <a:latin typeface="KoPub돋움체_Pro Bold" pitchFamily="18" charset="-127"/>
                <a:ea typeface="KoPub돋움체_Pro Bold" pitchFamily="18" charset="-127"/>
              </a:rPr>
              <a:t>GAN</a:t>
            </a:r>
            <a:r>
              <a:rPr lang="ko-KR" altLang="en-US" sz="2200" dirty="0" smtClean="0">
                <a:latin typeface="KoPub돋움체_Pro Bold" pitchFamily="18" charset="-127"/>
                <a:ea typeface="KoPub돋움체_Pro Bold" pitchFamily="18" charset="-127"/>
              </a:rPr>
              <a:t>으로 합성 이미지 품질 높이기</a:t>
            </a:r>
            <a:endParaRPr lang="ko-KR" altLang="en-US" sz="22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두 분포 사이의 거리 측정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GAN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을 훈련하기 위해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EM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거리를 어떻게 사용할 수 있는지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알아보겠음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P</a:t>
            </a:r>
            <a:r>
              <a:rPr lang="en-US" altLang="ko-KR" baseline="-25000" dirty="0" smtClean="0">
                <a:latin typeface="KoPub돋움체_Pro Light" pitchFamily="18" charset="-127"/>
                <a:ea typeface="KoPub돋움체_Pro Light" pitchFamily="18" charset="-127"/>
              </a:rPr>
              <a:t>r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진짜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샘플의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분포이고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P</a:t>
            </a:r>
            <a:r>
              <a:rPr lang="en-US" altLang="ko-KR" baseline="-25000" dirty="0" smtClean="0">
                <a:latin typeface="KoPub돋움체_Pro Light" pitchFamily="18" charset="-127"/>
                <a:ea typeface="KoPub돋움체_Pro Light" pitchFamily="18" charset="-127"/>
              </a:rPr>
              <a:t>g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가 가짜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생성된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샘플의 분포라고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가정하겠음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EM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거리 공식의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P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Q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P</a:t>
            </a:r>
            <a:r>
              <a:rPr lang="en-US" altLang="ko-KR" baseline="-25000" dirty="0" smtClean="0">
                <a:latin typeface="KoPub돋움체_Pro Light" pitchFamily="18" charset="-127"/>
                <a:ea typeface="KoPub돋움체_Pro Light" pitchFamily="18" charset="-127"/>
              </a:rPr>
              <a:t>r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P</a:t>
            </a:r>
            <a:r>
              <a:rPr lang="en-US" altLang="ko-KR" baseline="-25000" dirty="0" smtClean="0">
                <a:latin typeface="KoPub돋움체_Pro Light" pitchFamily="18" charset="-127"/>
                <a:ea typeface="KoPub돋움체_Pro Light" pitchFamily="18" charset="-127"/>
              </a:rPr>
              <a:t>g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로 바꿈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앞서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언급한 것처럼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EM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거리를 계산하는 것은 그 자체가 최적화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문제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계산하기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매우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어려움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특히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GAN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훈련 반복마다 이 계산을 반복해야 할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때임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다행히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EM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거리 계산을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칸토로비치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-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루빈스타인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쌍대성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(Kantorovich-Rubinstein duality)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이론을 사용하여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다음과 같이 단순화할 수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여기서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상한은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||f||</a:t>
            </a:r>
            <a:r>
              <a:rPr lang="en-US" altLang="ko-KR" baseline="-25000" dirty="0" smtClean="0">
                <a:latin typeface="KoPub돋움체_Pro Light" pitchFamily="18" charset="-127"/>
                <a:ea typeface="KoPub돋움체_Pro Light" pitchFamily="18" charset="-127"/>
              </a:rPr>
              <a:t>L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≤ 1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인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1-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립시츠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(1-Lipschitz)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연속 함수에 대해 적용</a:t>
            </a:r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73187" y="4458699"/>
            <a:ext cx="5653577" cy="7561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17.3 </a:t>
            </a:r>
            <a:r>
              <a:rPr lang="ko-KR" altLang="en-US" sz="2200" dirty="0" err="1" smtClean="0">
                <a:latin typeface="KoPub돋움체_Pro Bold" pitchFamily="18" charset="-127"/>
                <a:ea typeface="KoPub돋움체_Pro Bold" pitchFamily="18" charset="-127"/>
              </a:rPr>
              <a:t>합성곱</a:t>
            </a:r>
            <a:r>
              <a:rPr lang="ko-KR" altLang="en-US" sz="2200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sz="2200" dirty="0" smtClean="0">
                <a:latin typeface="KoPub돋움체_Pro Bold" pitchFamily="18" charset="-127"/>
                <a:ea typeface="KoPub돋움체_Pro Bold" pitchFamily="18" charset="-127"/>
              </a:rPr>
              <a:t>GAN</a:t>
            </a:r>
            <a:r>
              <a:rPr lang="ko-KR" altLang="en-US" sz="2200" dirty="0" smtClean="0">
                <a:latin typeface="KoPub돋움체_Pro Bold" pitchFamily="18" charset="-127"/>
                <a:ea typeface="KoPub돋움체_Pro Bold" pitchFamily="18" charset="-127"/>
              </a:rPr>
              <a:t>과 바서슈타인 </a:t>
            </a:r>
            <a:r>
              <a:rPr lang="en-US" altLang="ko-KR" sz="2200" dirty="0" smtClean="0">
                <a:latin typeface="KoPub돋움체_Pro Bold" pitchFamily="18" charset="-127"/>
                <a:ea typeface="KoPub돋움체_Pro Bold" pitchFamily="18" charset="-127"/>
              </a:rPr>
              <a:t>GAN</a:t>
            </a:r>
            <a:r>
              <a:rPr lang="ko-KR" altLang="en-US" sz="2200" dirty="0" smtClean="0">
                <a:latin typeface="KoPub돋움체_Pro Bold" pitchFamily="18" charset="-127"/>
                <a:ea typeface="KoPub돋움체_Pro Bold" pitchFamily="18" charset="-127"/>
              </a:rPr>
              <a:t>으로 합성 이미지 품질 높이기</a:t>
            </a:r>
            <a:endParaRPr lang="ko-KR" altLang="en-US" sz="22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GAN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에 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EM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거리 사용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이제 문제는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GAN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에서 진짜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(P</a:t>
            </a:r>
            <a:r>
              <a:rPr lang="en-US" altLang="ko-KR" baseline="-25000" dirty="0" smtClean="0">
                <a:latin typeface="KoPub돋움체_Pro Light" pitchFamily="18" charset="-127"/>
                <a:ea typeface="KoPub돋움체_Pro Light" pitchFamily="18" charset="-127"/>
              </a:rPr>
              <a:t>r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와 가짜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(P</a:t>
            </a:r>
            <a:r>
              <a:rPr lang="en-US" altLang="ko-KR" baseline="-25000" dirty="0" smtClean="0">
                <a:latin typeface="KoPub돋움체_Pro Light" pitchFamily="18" charset="-127"/>
                <a:ea typeface="KoPub돋움체_Pro Light" pitchFamily="18" charset="-127"/>
              </a:rPr>
              <a:t>g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샘플 분포 사이의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바서슈타인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거리를 계산하기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위한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1-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립시츠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함수를 어떻게 찾느냐는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것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WGAN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의 이론 개념이 처음에는 복잡하게 보일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수 있지만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질문의 답은 보기보다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간단함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심층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신경망이 어떤 함수도 근사할 수 있다는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것을 기억하자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신경망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모델을 훈련하여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바서슈타인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거리 함수를 근사할 수 있다는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의미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이전 절에서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보았듯이 기본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GAN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은 판별자를 분류기 형태로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사용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WGAN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에서는 판별자를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바꾸어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확률 점수 대신에 스칼라 점수를 반환하는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비평자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(critic)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로 바꿀 수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갤러리에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있는 미술품에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점수를 매기는 미술 비평가처럼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점수를 입력 이미지가 얼마나 진짜 같은지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나타내는 정도로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해석할 수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있음</a:t>
            </a:r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17.3 </a:t>
            </a:r>
            <a:r>
              <a:rPr lang="ko-KR" altLang="en-US" sz="2200" dirty="0" err="1" smtClean="0">
                <a:latin typeface="KoPub돋움체_Pro Bold" pitchFamily="18" charset="-127"/>
                <a:ea typeface="KoPub돋움체_Pro Bold" pitchFamily="18" charset="-127"/>
              </a:rPr>
              <a:t>합성곱</a:t>
            </a:r>
            <a:r>
              <a:rPr lang="ko-KR" altLang="en-US" sz="2200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sz="2200" dirty="0" smtClean="0">
                <a:latin typeface="KoPub돋움체_Pro Bold" pitchFamily="18" charset="-127"/>
                <a:ea typeface="KoPub돋움체_Pro Bold" pitchFamily="18" charset="-127"/>
              </a:rPr>
              <a:t>GAN</a:t>
            </a:r>
            <a:r>
              <a:rPr lang="ko-KR" altLang="en-US" sz="2200" dirty="0" smtClean="0">
                <a:latin typeface="KoPub돋움체_Pro Bold" pitchFamily="18" charset="-127"/>
                <a:ea typeface="KoPub돋움체_Pro Bold" pitchFamily="18" charset="-127"/>
              </a:rPr>
              <a:t>과 바서슈타인 </a:t>
            </a:r>
            <a:r>
              <a:rPr lang="en-US" altLang="ko-KR" sz="2200" dirty="0" smtClean="0">
                <a:latin typeface="KoPub돋움체_Pro Bold" pitchFamily="18" charset="-127"/>
                <a:ea typeface="KoPub돋움체_Pro Bold" pitchFamily="18" charset="-127"/>
              </a:rPr>
              <a:t>GAN</a:t>
            </a:r>
            <a:r>
              <a:rPr lang="ko-KR" altLang="en-US" sz="2200" dirty="0" smtClean="0">
                <a:latin typeface="KoPub돋움체_Pro Bold" pitchFamily="18" charset="-127"/>
                <a:ea typeface="KoPub돋움체_Pro Bold" pitchFamily="18" charset="-127"/>
              </a:rPr>
              <a:t>으로 합성 이미지 품질 높이기</a:t>
            </a:r>
            <a:endParaRPr lang="ko-KR" altLang="en-US" sz="22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GAN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에 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EM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거리 사용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바서슈타인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거리를 사용하여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GAN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을 훈련하기 위해 판별자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D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와 생성자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G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의 손실을 다음과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같이 정의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비평자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즉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판별자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신경망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진짜 이미지 샘플의 배치와 합성 샘플의 배치에 대한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출력을 반환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이를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각가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D(</a:t>
            </a:r>
            <a:r>
              <a:rPr lang="en-US" altLang="ko-KR" b="1" dirty="0" smtClean="0">
                <a:latin typeface="KoPub돋움체_Pro Light" pitchFamily="18" charset="-127"/>
                <a:ea typeface="KoPub돋움체_Pro Light" pitchFamily="18" charset="-127"/>
              </a:rPr>
              <a:t>x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D(G(</a:t>
            </a:r>
            <a:r>
              <a:rPr lang="en-US" altLang="ko-KR" b="1" dirty="0" smtClean="0">
                <a:latin typeface="KoPub돋움체_Pro Light" pitchFamily="18" charset="-127"/>
                <a:ea typeface="KoPub돋움체_Pro Light" pitchFamily="18" charset="-127"/>
              </a:rPr>
              <a:t>z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로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표시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그러면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손실은 다음과 같이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정의할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수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buNone/>
            </a:pPr>
            <a:r>
              <a:rPr lang="ko-KR" altLang="en-US" b="1" dirty="0" smtClean="0">
                <a:latin typeface="KoPub돋움체_Pro Light" pitchFamily="18" charset="-127"/>
                <a:ea typeface="KoPub돋움체_Pro Light" pitchFamily="18" charset="-127"/>
              </a:rPr>
              <a:t>        </a:t>
            </a:r>
            <a:r>
              <a:rPr lang="ko-KR" altLang="en-US" b="1" dirty="0" err="1" smtClean="0">
                <a:latin typeface="KoPub돋움체_Pro Light" pitchFamily="18" charset="-127"/>
                <a:ea typeface="KoPub돋움체_Pro Light" pitchFamily="18" charset="-127"/>
              </a:rPr>
              <a:t>판별자</a:t>
            </a:r>
            <a:r>
              <a:rPr lang="ko-KR" altLang="en-US" b="1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b="1" dirty="0" smtClean="0">
                <a:latin typeface="KoPub돋움체_Pro Light" pitchFamily="18" charset="-127"/>
                <a:ea typeface="KoPub돋움체_Pro Light" pitchFamily="18" charset="-127"/>
              </a:rPr>
              <a:t>손실의 진짜 샘플에 대한 항</a:t>
            </a:r>
            <a:r>
              <a:rPr lang="en-US" altLang="ko-KR" b="1" dirty="0" smtClean="0">
                <a:latin typeface="KoPub돋움체_Pro Light" pitchFamily="18" charset="-127"/>
                <a:ea typeface="KoPub돋움체_Pro Light" pitchFamily="18" charset="-127"/>
              </a:rPr>
              <a:t>:</a:t>
            </a:r>
          </a:p>
          <a:p>
            <a:pPr lvl="1">
              <a:buNone/>
            </a:pPr>
            <a:r>
              <a:rPr lang="ko-KR" altLang="en-US" b="1" dirty="0" smtClean="0">
                <a:latin typeface="KoPub돋움체_Pro Light" pitchFamily="18" charset="-127"/>
                <a:ea typeface="KoPub돋움체_Pro Light" pitchFamily="18" charset="-127"/>
              </a:rPr>
              <a:t>        </a:t>
            </a:r>
            <a:r>
              <a:rPr lang="ko-KR" altLang="en-US" b="1" dirty="0" err="1" smtClean="0">
                <a:latin typeface="KoPub돋움체_Pro Light" pitchFamily="18" charset="-127"/>
                <a:ea typeface="KoPub돋움체_Pro Light" pitchFamily="18" charset="-127"/>
              </a:rPr>
              <a:t>판별자</a:t>
            </a:r>
            <a:r>
              <a:rPr lang="ko-KR" altLang="en-US" b="1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b="1" dirty="0" smtClean="0">
                <a:latin typeface="KoPub돋움체_Pro Light" pitchFamily="18" charset="-127"/>
                <a:ea typeface="KoPub돋움체_Pro Light" pitchFamily="18" charset="-127"/>
              </a:rPr>
              <a:t>손실의 가짜 샘플에 대한 항</a:t>
            </a:r>
            <a:r>
              <a:rPr lang="en-US" altLang="ko-KR" b="1" dirty="0" smtClean="0">
                <a:latin typeface="KoPub돋움체_Pro Light" pitchFamily="18" charset="-127"/>
                <a:ea typeface="KoPub돋움체_Pro Light" pitchFamily="18" charset="-127"/>
              </a:rPr>
              <a:t>:</a:t>
            </a:r>
          </a:p>
          <a:p>
            <a:pPr lvl="1">
              <a:buNone/>
            </a:pPr>
            <a:r>
              <a:rPr lang="ko-KR" altLang="en-US" b="1" dirty="0" smtClean="0">
                <a:latin typeface="KoPub돋움체_Pro Light" pitchFamily="18" charset="-127"/>
                <a:ea typeface="KoPub돋움체_Pro Light" pitchFamily="18" charset="-127"/>
              </a:rPr>
              <a:t>        </a:t>
            </a:r>
            <a:r>
              <a:rPr lang="ko-KR" altLang="en-US" b="1" dirty="0" err="1" smtClean="0">
                <a:latin typeface="KoPub돋움체_Pro Light" pitchFamily="18" charset="-127"/>
                <a:ea typeface="KoPub돋움체_Pro Light" pitchFamily="18" charset="-127"/>
              </a:rPr>
              <a:t>생성자</a:t>
            </a:r>
            <a:r>
              <a:rPr lang="ko-KR" altLang="en-US" b="1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b="1" dirty="0" smtClean="0">
                <a:latin typeface="KoPub돋움체_Pro Light" pitchFamily="18" charset="-127"/>
                <a:ea typeface="KoPub돋움체_Pro Light" pitchFamily="18" charset="-127"/>
              </a:rPr>
              <a:t>손실</a:t>
            </a:r>
            <a:r>
              <a:rPr lang="en-US" altLang="ko-KR" b="1" dirty="0" smtClean="0">
                <a:latin typeface="KoPub돋움체_Pro Light" pitchFamily="18" charset="-127"/>
                <a:ea typeface="KoPub돋움체_Pro Light" pitchFamily="18" charset="-127"/>
              </a:rPr>
              <a:t>:</a:t>
            </a:r>
            <a:endParaRPr lang="en-US" altLang="ko-KR" b="1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30794" y="4144165"/>
            <a:ext cx="91333" cy="913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38818" y="3717035"/>
            <a:ext cx="1803785" cy="6259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30794" y="4489807"/>
            <a:ext cx="91333" cy="913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5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456786" y="4369994"/>
            <a:ext cx="1974256" cy="6143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30794" y="4777842"/>
            <a:ext cx="91333" cy="913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52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536758" y="4673441"/>
            <a:ext cx="1920028" cy="598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17.3 </a:t>
            </a:r>
            <a:r>
              <a:rPr lang="ko-KR" altLang="en-US" sz="2200" dirty="0" err="1" smtClean="0">
                <a:latin typeface="KoPub돋움체_Pro Bold" pitchFamily="18" charset="-127"/>
                <a:ea typeface="KoPub돋움체_Pro Bold" pitchFamily="18" charset="-127"/>
              </a:rPr>
              <a:t>합성곱</a:t>
            </a:r>
            <a:r>
              <a:rPr lang="ko-KR" altLang="en-US" sz="2200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sz="2200" dirty="0" smtClean="0">
                <a:latin typeface="KoPub돋움체_Pro Bold" pitchFamily="18" charset="-127"/>
                <a:ea typeface="KoPub돋움체_Pro Bold" pitchFamily="18" charset="-127"/>
              </a:rPr>
              <a:t>GAN</a:t>
            </a:r>
            <a:r>
              <a:rPr lang="ko-KR" altLang="en-US" sz="2200" dirty="0" smtClean="0">
                <a:latin typeface="KoPub돋움체_Pro Bold" pitchFamily="18" charset="-127"/>
                <a:ea typeface="KoPub돋움체_Pro Bold" pitchFamily="18" charset="-127"/>
              </a:rPr>
              <a:t>과 바서슈타인 </a:t>
            </a:r>
            <a:r>
              <a:rPr lang="en-US" altLang="ko-KR" sz="2200" dirty="0" smtClean="0">
                <a:latin typeface="KoPub돋움체_Pro Bold" pitchFamily="18" charset="-127"/>
                <a:ea typeface="KoPub돋움체_Pro Bold" pitchFamily="18" charset="-127"/>
              </a:rPr>
              <a:t>GAN</a:t>
            </a:r>
            <a:r>
              <a:rPr lang="ko-KR" altLang="en-US" sz="2200" dirty="0" smtClean="0">
                <a:latin typeface="KoPub돋움체_Pro Bold" pitchFamily="18" charset="-127"/>
                <a:ea typeface="KoPub돋움체_Pro Bold" pitchFamily="18" charset="-127"/>
              </a:rPr>
              <a:t>으로 합성 이미지 품질 높이기</a:t>
            </a:r>
            <a:endParaRPr lang="ko-KR" altLang="en-US" sz="22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GAN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에 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EM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거리 사용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이것이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WGAN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 필요한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전부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다만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비평자 함수의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1-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립시츠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성질을 훈련하는 동안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유지하면 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이를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위해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WGAN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논문이 제안하는 방법은 가중치를 작은 범위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예를 들어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[-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0.01,0.01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]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사이로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클리핑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(clipping)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하는 것</a:t>
            </a:r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17.3 </a:t>
            </a:r>
            <a:r>
              <a:rPr lang="ko-KR" altLang="en-US" sz="2200" dirty="0" err="1" smtClean="0">
                <a:latin typeface="KoPub돋움체_Pro Bold" pitchFamily="18" charset="-127"/>
                <a:ea typeface="KoPub돋움체_Pro Bold" pitchFamily="18" charset="-127"/>
              </a:rPr>
              <a:t>합성곱</a:t>
            </a:r>
            <a:r>
              <a:rPr lang="ko-KR" altLang="en-US" sz="2200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sz="2200" dirty="0" smtClean="0">
                <a:latin typeface="KoPub돋움체_Pro Bold" pitchFamily="18" charset="-127"/>
                <a:ea typeface="KoPub돋움체_Pro Bold" pitchFamily="18" charset="-127"/>
              </a:rPr>
              <a:t>GAN</a:t>
            </a:r>
            <a:r>
              <a:rPr lang="ko-KR" altLang="en-US" sz="2200" dirty="0" smtClean="0">
                <a:latin typeface="KoPub돋움체_Pro Bold" pitchFamily="18" charset="-127"/>
                <a:ea typeface="KoPub돋움체_Pro Bold" pitchFamily="18" charset="-127"/>
              </a:rPr>
              <a:t>과 바서슈타인 </a:t>
            </a:r>
            <a:r>
              <a:rPr lang="en-US" altLang="ko-KR" sz="2200" dirty="0" smtClean="0">
                <a:latin typeface="KoPub돋움체_Pro Bold" pitchFamily="18" charset="-127"/>
                <a:ea typeface="KoPub돋움체_Pro Bold" pitchFamily="18" charset="-127"/>
              </a:rPr>
              <a:t>GAN</a:t>
            </a:r>
            <a:r>
              <a:rPr lang="ko-KR" altLang="en-US" sz="2200" dirty="0" smtClean="0">
                <a:latin typeface="KoPub돋움체_Pro Bold" pitchFamily="18" charset="-127"/>
                <a:ea typeface="KoPub돋움체_Pro Bold" pitchFamily="18" charset="-127"/>
              </a:rPr>
              <a:t>으로 합성 이미지 품질 높이기</a:t>
            </a:r>
            <a:endParaRPr lang="ko-KR" altLang="en-US" sz="22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그레이디언트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페널티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WGAN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논문에서는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판별자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또는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비평자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의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1-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립시츠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성질을 위해 가중치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클리핑을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제안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한 논문에서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가중치 클리핑이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그레이디언트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폭주와 소실로 이끈다는 것을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보였음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또한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가중치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클리핑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때문에 충분한 성능을 내지 못할 수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즉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비평자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신경망이 복잡하지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않고 간단한 함수만 학습할 수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가중치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클리핑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대신에 이 논문의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저자들은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다른 대안으로 </a:t>
            </a:r>
            <a:r>
              <a:rPr lang="ko-KR" altLang="en-US" b="1" dirty="0" err="1" smtClean="0">
                <a:latin typeface="KoPub돋움체_Pro Light" pitchFamily="18" charset="-127"/>
                <a:ea typeface="KoPub돋움체_Pro Light" pitchFamily="18" charset="-127"/>
              </a:rPr>
              <a:t>그레이디언트</a:t>
            </a:r>
            <a:r>
              <a:rPr lang="ko-KR" altLang="en-US" b="1" dirty="0" smtClean="0">
                <a:latin typeface="KoPub돋움체_Pro Light" pitchFamily="18" charset="-127"/>
                <a:ea typeface="KoPub돋움체_Pro Light" pitchFamily="18" charset="-127"/>
              </a:rPr>
              <a:t> 페널티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(Gradient Penalty, GP)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제안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이것이 바로 </a:t>
            </a:r>
            <a:r>
              <a:rPr lang="en-US" altLang="ko-KR" b="1" dirty="0" smtClean="0">
                <a:latin typeface="KoPub돋움체_Pro Light" pitchFamily="18" charset="-127"/>
                <a:ea typeface="KoPub돋움체_Pro Light" pitchFamily="18" charset="-127"/>
              </a:rPr>
              <a:t>WGAN-GP</a:t>
            </a:r>
            <a:endParaRPr lang="en-US" altLang="ko-KR" b="1" dirty="0" smtClean="0">
              <a:solidFill>
                <a:schemeClr val="bg1">
                  <a:lumMod val="50000"/>
                </a:schemeClr>
              </a:solidFill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17.3 </a:t>
            </a:r>
            <a:r>
              <a:rPr lang="ko-KR" altLang="en-US" sz="2200" dirty="0" err="1" smtClean="0">
                <a:latin typeface="KoPub돋움체_Pro Bold" pitchFamily="18" charset="-127"/>
                <a:ea typeface="KoPub돋움체_Pro Bold" pitchFamily="18" charset="-127"/>
              </a:rPr>
              <a:t>합성곱</a:t>
            </a:r>
            <a:r>
              <a:rPr lang="ko-KR" altLang="en-US" sz="2200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sz="2200" dirty="0" smtClean="0">
                <a:latin typeface="KoPub돋움체_Pro Bold" pitchFamily="18" charset="-127"/>
                <a:ea typeface="KoPub돋움체_Pro Bold" pitchFamily="18" charset="-127"/>
              </a:rPr>
              <a:t>GAN</a:t>
            </a:r>
            <a:r>
              <a:rPr lang="ko-KR" altLang="en-US" sz="2200" dirty="0" smtClean="0">
                <a:latin typeface="KoPub돋움체_Pro Bold" pitchFamily="18" charset="-127"/>
                <a:ea typeface="KoPub돋움체_Pro Bold" pitchFamily="18" charset="-127"/>
              </a:rPr>
              <a:t>과 바서슈타인 </a:t>
            </a:r>
            <a:r>
              <a:rPr lang="en-US" altLang="ko-KR" sz="2200" dirty="0" smtClean="0">
                <a:latin typeface="KoPub돋움체_Pro Bold" pitchFamily="18" charset="-127"/>
                <a:ea typeface="KoPub돋움체_Pro Bold" pitchFamily="18" charset="-127"/>
              </a:rPr>
              <a:t>GAN</a:t>
            </a:r>
            <a:r>
              <a:rPr lang="ko-KR" altLang="en-US" sz="2200" dirty="0" smtClean="0">
                <a:latin typeface="KoPub돋움체_Pro Bold" pitchFamily="18" charset="-127"/>
                <a:ea typeface="KoPub돋움체_Pro Bold" pitchFamily="18" charset="-127"/>
              </a:rPr>
              <a:t>으로 합성 이미지 품질 높이기</a:t>
            </a:r>
            <a:endParaRPr lang="ko-KR" altLang="en-US" sz="22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그레이디언트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페널티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반복마다 더해지는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GP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과정은 다음 단계로 요약할 수 있음 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buNone/>
            </a:pPr>
            <a:r>
              <a:rPr lang="en-US" altLang="ko-KR" b="1" dirty="0" smtClean="0">
                <a:solidFill>
                  <a:srgbClr val="FF6600"/>
                </a:solidFill>
                <a:latin typeface="KoPub돋움체_Pro Light" pitchFamily="18" charset="-127"/>
                <a:ea typeface="KoPub돋움체_Pro Light" pitchFamily="18" charset="-127"/>
              </a:rPr>
              <a:t>1</a:t>
            </a:r>
            <a:r>
              <a:rPr lang="en-US" altLang="ko-KR" b="1" dirty="0" smtClean="0">
                <a:solidFill>
                  <a:srgbClr val="FF6600"/>
                </a:solidFill>
                <a:latin typeface="KoPub돋움체_Pro Light" pitchFamily="18" charset="-127"/>
                <a:ea typeface="KoPub돋움체_Pro Light" pitchFamily="18" charset="-127"/>
              </a:rPr>
              <a:t>.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한 배치에서 진짜와 가짜 샘플의 각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쌍               에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대해 균등 분포에서 랜덤한 수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α</a:t>
            </a:r>
            <a:r>
              <a:rPr lang="en-US" altLang="ko-KR" baseline="30000" dirty="0" smtClean="0">
                <a:latin typeface="KoPub돋움체_Pro Light" pitchFamily="18" charset="-127"/>
                <a:ea typeface="KoPub돋움체_Pro Light" pitchFamily="18" charset="-127"/>
              </a:rPr>
              <a:t>[</a:t>
            </a:r>
            <a:r>
              <a:rPr lang="en-US" altLang="ko-KR" baseline="30000" dirty="0" err="1" smtClean="0">
                <a:latin typeface="KoPub돋움체_Pro Light" pitchFamily="18" charset="-127"/>
                <a:ea typeface="KoPub돋움체_Pro Light" pitchFamily="18" charset="-127"/>
              </a:rPr>
              <a:t>i</a:t>
            </a:r>
            <a:r>
              <a:rPr lang="en-US" altLang="ko-KR" baseline="30000" dirty="0" smtClean="0">
                <a:latin typeface="KoPub돋움체_Pro Light" pitchFamily="18" charset="-127"/>
                <a:ea typeface="KoPub돋움체_Pro Light" pitchFamily="18" charset="-127"/>
              </a:rPr>
              <a:t>]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샘플링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buNone/>
            </a:pP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   즉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α</a:t>
            </a:r>
            <a:r>
              <a:rPr lang="en-US" altLang="ko-KR" baseline="30000" dirty="0" smtClean="0">
                <a:latin typeface="KoPub돋움체_Pro Light" pitchFamily="18" charset="-127"/>
                <a:ea typeface="KoPub돋움체_Pro Light" pitchFamily="18" charset="-127"/>
              </a:rPr>
              <a:t>[</a:t>
            </a:r>
            <a:r>
              <a:rPr lang="en-US" altLang="ko-KR" baseline="30000" dirty="0" err="1" smtClean="0">
                <a:latin typeface="KoPub돋움체_Pro Light" pitchFamily="18" charset="-127"/>
                <a:ea typeface="KoPub돋움체_Pro Light" pitchFamily="18" charset="-127"/>
              </a:rPr>
              <a:t>i</a:t>
            </a:r>
            <a:r>
              <a:rPr lang="en-US" altLang="ko-KR" baseline="30000" dirty="0" smtClean="0">
                <a:latin typeface="KoPub돋움체_Pro Light" pitchFamily="18" charset="-127"/>
                <a:ea typeface="KoPub돋움체_Pro Light" pitchFamily="18" charset="-127"/>
              </a:rPr>
              <a:t>]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∈</a:t>
            </a:r>
            <a:r>
              <a:rPr lang="en-US" altLang="ko-KR" b="1" dirty="0" smtClean="0">
                <a:latin typeface="KoPub돋움체_Pro Light" pitchFamily="18" charset="-127"/>
                <a:ea typeface="KoPub돋움체_Pro Light" pitchFamily="18" charset="-127"/>
              </a:rPr>
              <a:t>U(0, 1</a:t>
            </a:r>
            <a:r>
              <a:rPr lang="en-US" altLang="ko-KR" b="1" dirty="0" smtClean="0">
                <a:latin typeface="KoPub돋움체_Pro Light" pitchFamily="18" charset="-127"/>
                <a:ea typeface="KoPub돋움체_Pro Light" pitchFamily="18" charset="-127"/>
              </a:rPr>
              <a:t>)</a:t>
            </a:r>
            <a:endParaRPr lang="en-US" altLang="ko-KR" b="1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buNone/>
            </a:pPr>
            <a:r>
              <a:rPr lang="en-US" altLang="ko-KR" b="1" dirty="0" smtClean="0">
                <a:solidFill>
                  <a:srgbClr val="FF6600"/>
                </a:solidFill>
                <a:latin typeface="KoPub돋움체_Pro Light" pitchFamily="18" charset="-127"/>
                <a:ea typeface="KoPub돋움체_Pro Light" pitchFamily="18" charset="-127"/>
              </a:rPr>
              <a:t>2.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진짜와 가짜 샘플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사이를                                            와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같이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보간함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buNone/>
            </a:pP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   결국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보간된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샘플의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배치가 만들어짐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buNone/>
            </a:pPr>
            <a:r>
              <a:rPr lang="en-US" altLang="ko-KR" b="1" dirty="0" smtClean="0">
                <a:solidFill>
                  <a:srgbClr val="FF6600"/>
                </a:solidFill>
                <a:latin typeface="KoPub돋움체_Pro Light" pitchFamily="18" charset="-127"/>
                <a:ea typeface="KoPub돋움체_Pro Light" pitchFamily="18" charset="-127"/>
              </a:rPr>
              <a:t>3.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보간된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전체 샘플에 대해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판별자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비평자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출력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        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계산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buNone/>
            </a:pPr>
            <a:r>
              <a:rPr lang="en-US" altLang="ko-KR" b="1" dirty="0" smtClean="0">
                <a:solidFill>
                  <a:srgbClr val="FF6600"/>
                </a:solidFill>
                <a:latin typeface="KoPub돋움체_Pro Light" pitchFamily="18" charset="-127"/>
                <a:ea typeface="KoPub돋움체_Pro Light" pitchFamily="18" charset="-127"/>
              </a:rPr>
              <a:t>4.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각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보간된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샘플에 대해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비평자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출력의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그레이디언트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                  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계산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buNone/>
            </a:pPr>
            <a:r>
              <a:rPr lang="en-US" altLang="ko-KR" b="1" dirty="0" smtClean="0">
                <a:solidFill>
                  <a:srgbClr val="FF6600"/>
                </a:solidFill>
                <a:latin typeface="KoPub돋움체_Pro Light" pitchFamily="18" charset="-127"/>
                <a:ea typeface="KoPub돋움체_Pro Light" pitchFamily="18" charset="-127"/>
              </a:rPr>
              <a:t>5. </a:t>
            </a:r>
            <a:r>
              <a:rPr lang="en-US" altLang="ko-KR" b="1" dirty="0" smtClean="0">
                <a:solidFill>
                  <a:srgbClr val="FF6600"/>
                </a:solidFill>
                <a:latin typeface="KoPub돋움체_Pro Light" pitchFamily="18" charset="-127"/>
                <a:ea typeface="KoPub돋움체_Pro Light" pitchFamily="18" charset="-127"/>
              </a:rPr>
              <a:t>                                     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과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같이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GP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계산</a:t>
            </a:r>
            <a:endParaRPr lang="en-US" altLang="ko-KR" b="1" dirty="0" smtClean="0">
              <a:solidFill>
                <a:schemeClr val="bg1">
                  <a:lumMod val="50000"/>
                </a:schemeClr>
              </a:solidFill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193771" y="2507288"/>
            <a:ext cx="839085" cy="3188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131825" y="3429000"/>
            <a:ext cx="2514363" cy="3339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7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860035" y="4120284"/>
            <a:ext cx="609273" cy="257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77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263284" y="4408319"/>
            <a:ext cx="1174631" cy="3574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78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173187" y="4753961"/>
            <a:ext cx="2444691" cy="488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17.3 </a:t>
            </a:r>
            <a:r>
              <a:rPr lang="ko-KR" altLang="en-US" sz="2200" dirty="0" err="1" smtClean="0">
                <a:latin typeface="KoPub돋움체_Pro Bold" pitchFamily="18" charset="-127"/>
                <a:ea typeface="KoPub돋움체_Pro Bold" pitchFamily="18" charset="-127"/>
              </a:rPr>
              <a:t>합성곱</a:t>
            </a:r>
            <a:r>
              <a:rPr lang="ko-KR" altLang="en-US" sz="2200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sz="2200" dirty="0" smtClean="0">
                <a:latin typeface="KoPub돋움체_Pro Bold" pitchFamily="18" charset="-127"/>
                <a:ea typeface="KoPub돋움체_Pro Bold" pitchFamily="18" charset="-127"/>
              </a:rPr>
              <a:t>GAN</a:t>
            </a:r>
            <a:r>
              <a:rPr lang="ko-KR" altLang="en-US" sz="2200" dirty="0" smtClean="0">
                <a:latin typeface="KoPub돋움체_Pro Bold" pitchFamily="18" charset="-127"/>
                <a:ea typeface="KoPub돋움체_Pro Bold" pitchFamily="18" charset="-127"/>
              </a:rPr>
              <a:t>과 바서슈타인 </a:t>
            </a:r>
            <a:r>
              <a:rPr lang="en-US" altLang="ko-KR" sz="2200" dirty="0" smtClean="0">
                <a:latin typeface="KoPub돋움체_Pro Bold" pitchFamily="18" charset="-127"/>
                <a:ea typeface="KoPub돋움체_Pro Bold" pitchFamily="18" charset="-127"/>
              </a:rPr>
              <a:t>GAN</a:t>
            </a:r>
            <a:r>
              <a:rPr lang="ko-KR" altLang="en-US" sz="2200" dirty="0" smtClean="0">
                <a:latin typeface="KoPub돋움체_Pro Bold" pitchFamily="18" charset="-127"/>
                <a:ea typeface="KoPub돋움체_Pro Bold" pitchFamily="18" charset="-127"/>
              </a:rPr>
              <a:t>으로 합성 이미지 품질 높이기</a:t>
            </a:r>
            <a:endParaRPr lang="ko-KR" altLang="en-US" sz="22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그레이디언트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페널티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판별자의 총 손실은 다음과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같음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buNone/>
            </a:pP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여기서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λ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튜닝 가능한 하이퍼파라미터</a:t>
            </a:r>
            <a:endParaRPr lang="en-US" altLang="ko-KR" b="1" dirty="0" smtClean="0">
              <a:solidFill>
                <a:schemeClr val="bg1">
                  <a:lumMod val="50000"/>
                </a:schemeClr>
              </a:solidFill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57974" y="2192997"/>
            <a:ext cx="3966954" cy="594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17.3 </a:t>
            </a:r>
            <a:r>
              <a:rPr lang="ko-KR" altLang="en-US" sz="2200" dirty="0" err="1" smtClean="0">
                <a:latin typeface="KoPub돋움체_Pro Bold" pitchFamily="18" charset="-127"/>
                <a:ea typeface="KoPub돋움체_Pro Bold" pitchFamily="18" charset="-127"/>
              </a:rPr>
              <a:t>합성곱</a:t>
            </a:r>
            <a:r>
              <a:rPr lang="ko-KR" altLang="en-US" sz="2200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sz="2200" dirty="0" smtClean="0">
                <a:latin typeface="KoPub돋움체_Pro Bold" pitchFamily="18" charset="-127"/>
                <a:ea typeface="KoPub돋움체_Pro Bold" pitchFamily="18" charset="-127"/>
              </a:rPr>
              <a:t>GAN</a:t>
            </a:r>
            <a:r>
              <a:rPr lang="ko-KR" altLang="en-US" sz="2200" dirty="0" smtClean="0">
                <a:latin typeface="KoPub돋움체_Pro Bold" pitchFamily="18" charset="-127"/>
                <a:ea typeface="KoPub돋움체_Pro Bold" pitchFamily="18" charset="-127"/>
              </a:rPr>
              <a:t>과 바서슈타인 </a:t>
            </a:r>
            <a:r>
              <a:rPr lang="en-US" altLang="ko-KR" sz="2200" dirty="0" smtClean="0">
                <a:latin typeface="KoPub돋움체_Pro Bold" pitchFamily="18" charset="-127"/>
                <a:ea typeface="KoPub돋움체_Pro Bold" pitchFamily="18" charset="-127"/>
              </a:rPr>
              <a:t>GAN</a:t>
            </a:r>
            <a:r>
              <a:rPr lang="ko-KR" altLang="en-US" sz="2200" dirty="0" smtClean="0">
                <a:latin typeface="KoPub돋움체_Pro Bold" pitchFamily="18" charset="-127"/>
                <a:ea typeface="KoPub돋움체_Pro Bold" pitchFamily="18" charset="-127"/>
              </a:rPr>
              <a:t>으로 합성 이미지 품질 높이기</a:t>
            </a:r>
            <a:endParaRPr lang="ko-KR" altLang="en-US" sz="22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WGAN-GP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로 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DCGAN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모델 훈련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DCGAN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의 생성자와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판별자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신경망을 만드는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헬퍼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함수를 앞서 이미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정의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make_dcgan_generator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와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make_dcgan_discriminator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())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DCGAN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모델을 만드는 코드는 다음과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같음</a:t>
            </a:r>
            <a:endParaRPr lang="en-US" altLang="ko-KR" b="1" dirty="0" smtClean="0">
              <a:solidFill>
                <a:schemeClr val="bg1">
                  <a:lumMod val="50000"/>
                </a:schemeClr>
              </a:solidFill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72316" y="2795323"/>
            <a:ext cx="5458149" cy="36311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17.1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생성적 적대 신경망 소개</a:t>
            </a:r>
            <a:endParaRPr lang="ko-KR" altLang="en-US" dirty="0"/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597117" y="1530856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/>
              <a:t> </a:t>
            </a:r>
            <a:r>
              <a:rPr lang="ko-KR" altLang="en-US" sz="1600" b="1" dirty="0" smtClean="0"/>
              <a:t>그림 </a:t>
            </a:r>
            <a:r>
              <a:rPr lang="en-US" altLang="ko-KR" sz="1600" b="1" dirty="0" smtClean="0"/>
              <a:t>17-2 </a:t>
            </a:r>
            <a:r>
              <a:rPr lang="ko-KR" altLang="en-US" sz="1600" b="1" dirty="0" smtClean="0"/>
              <a:t>생성 모델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10" y="1931218"/>
            <a:ext cx="7305497" cy="42332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17.3 </a:t>
            </a:r>
            <a:r>
              <a:rPr lang="ko-KR" altLang="en-US" sz="2200" dirty="0" err="1" smtClean="0">
                <a:latin typeface="KoPub돋움체_Pro Bold" pitchFamily="18" charset="-127"/>
                <a:ea typeface="KoPub돋움체_Pro Bold" pitchFamily="18" charset="-127"/>
              </a:rPr>
              <a:t>합성곱</a:t>
            </a:r>
            <a:r>
              <a:rPr lang="ko-KR" altLang="en-US" sz="2200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sz="2200" dirty="0" smtClean="0">
                <a:latin typeface="KoPub돋움체_Pro Bold" pitchFamily="18" charset="-127"/>
                <a:ea typeface="KoPub돋움체_Pro Bold" pitchFamily="18" charset="-127"/>
              </a:rPr>
              <a:t>GAN</a:t>
            </a:r>
            <a:r>
              <a:rPr lang="ko-KR" altLang="en-US" sz="2200" dirty="0" smtClean="0">
                <a:latin typeface="KoPub돋움체_Pro Bold" pitchFamily="18" charset="-127"/>
                <a:ea typeface="KoPub돋움체_Pro Bold" pitchFamily="18" charset="-127"/>
              </a:rPr>
              <a:t>과 바서슈타인 </a:t>
            </a:r>
            <a:r>
              <a:rPr lang="en-US" altLang="ko-KR" sz="2200" dirty="0" smtClean="0">
                <a:latin typeface="KoPub돋움체_Pro Bold" pitchFamily="18" charset="-127"/>
                <a:ea typeface="KoPub돋움체_Pro Bold" pitchFamily="18" charset="-127"/>
              </a:rPr>
              <a:t>GAN</a:t>
            </a:r>
            <a:r>
              <a:rPr lang="ko-KR" altLang="en-US" sz="2200" dirty="0" smtClean="0">
                <a:latin typeface="KoPub돋움체_Pro Bold" pitchFamily="18" charset="-127"/>
                <a:ea typeface="KoPub돋움체_Pro Bold" pitchFamily="18" charset="-127"/>
              </a:rPr>
              <a:t>으로 합성 이미지 품질 높이기</a:t>
            </a:r>
            <a:endParaRPr lang="ko-KR" altLang="en-US" sz="22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WGAN-GP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로 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DCGAN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모델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훈련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23425" y="1873612"/>
            <a:ext cx="7160462" cy="34076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17.3 </a:t>
            </a:r>
            <a:r>
              <a:rPr lang="ko-KR" altLang="en-US" sz="2200" dirty="0" err="1" smtClean="0">
                <a:latin typeface="KoPub돋움체_Pro Bold" pitchFamily="18" charset="-127"/>
                <a:ea typeface="KoPub돋움체_Pro Bold" pitchFamily="18" charset="-127"/>
              </a:rPr>
              <a:t>합성곱</a:t>
            </a:r>
            <a:r>
              <a:rPr lang="ko-KR" altLang="en-US" sz="2200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sz="2200" dirty="0" smtClean="0">
                <a:latin typeface="KoPub돋움체_Pro Bold" pitchFamily="18" charset="-127"/>
                <a:ea typeface="KoPub돋움체_Pro Bold" pitchFamily="18" charset="-127"/>
              </a:rPr>
              <a:t>GAN</a:t>
            </a:r>
            <a:r>
              <a:rPr lang="ko-KR" altLang="en-US" sz="2200" dirty="0" smtClean="0">
                <a:latin typeface="KoPub돋움체_Pro Bold" pitchFamily="18" charset="-127"/>
                <a:ea typeface="KoPub돋움체_Pro Bold" pitchFamily="18" charset="-127"/>
              </a:rPr>
              <a:t>과 바서슈타인 </a:t>
            </a:r>
            <a:r>
              <a:rPr lang="en-US" altLang="ko-KR" sz="2200" dirty="0" smtClean="0">
                <a:latin typeface="KoPub돋움체_Pro Bold" pitchFamily="18" charset="-127"/>
                <a:ea typeface="KoPub돋움체_Pro Bold" pitchFamily="18" charset="-127"/>
              </a:rPr>
              <a:t>GAN</a:t>
            </a:r>
            <a:r>
              <a:rPr lang="ko-KR" altLang="en-US" sz="2200" dirty="0" smtClean="0">
                <a:latin typeface="KoPub돋움체_Pro Bold" pitchFamily="18" charset="-127"/>
                <a:ea typeface="KoPub돋움체_Pro Bold" pitchFamily="18" charset="-127"/>
              </a:rPr>
              <a:t>으로 합성 이미지 품질 높이기</a:t>
            </a:r>
            <a:endParaRPr lang="ko-KR" altLang="en-US" sz="22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WGAN-GP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로 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DCGAN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모델 훈련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이제 모델을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훈련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일반적으로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(GP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가 없는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 WGAN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에는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RMSProp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옵티마이저가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권장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반면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WGAN-GP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Adam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옵티마이저를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사용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코드는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다음과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같음</a:t>
            </a:r>
            <a:endParaRPr lang="en-US" altLang="ko-KR" b="1" dirty="0" smtClean="0">
              <a:solidFill>
                <a:schemeClr val="bg1">
                  <a:lumMod val="50000"/>
                </a:schemeClr>
              </a:solidFill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57973" y="3198572"/>
            <a:ext cx="6730703" cy="334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17.3 </a:t>
            </a:r>
            <a:r>
              <a:rPr lang="ko-KR" altLang="en-US" sz="2200" dirty="0" err="1" smtClean="0">
                <a:latin typeface="KoPub돋움체_Pro Bold" pitchFamily="18" charset="-127"/>
                <a:ea typeface="KoPub돋움체_Pro Bold" pitchFamily="18" charset="-127"/>
              </a:rPr>
              <a:t>합성곱</a:t>
            </a:r>
            <a:r>
              <a:rPr lang="ko-KR" altLang="en-US" sz="2200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sz="2200" dirty="0" smtClean="0">
                <a:latin typeface="KoPub돋움체_Pro Bold" pitchFamily="18" charset="-127"/>
                <a:ea typeface="KoPub돋움체_Pro Bold" pitchFamily="18" charset="-127"/>
              </a:rPr>
              <a:t>GAN</a:t>
            </a:r>
            <a:r>
              <a:rPr lang="ko-KR" altLang="en-US" sz="2200" dirty="0" smtClean="0">
                <a:latin typeface="KoPub돋움체_Pro Bold" pitchFamily="18" charset="-127"/>
                <a:ea typeface="KoPub돋움체_Pro Bold" pitchFamily="18" charset="-127"/>
              </a:rPr>
              <a:t>과 바서슈타인 </a:t>
            </a:r>
            <a:r>
              <a:rPr lang="en-US" altLang="ko-KR" sz="2200" dirty="0" smtClean="0">
                <a:latin typeface="KoPub돋움체_Pro Bold" pitchFamily="18" charset="-127"/>
                <a:ea typeface="KoPub돋움체_Pro Bold" pitchFamily="18" charset="-127"/>
              </a:rPr>
              <a:t>GAN</a:t>
            </a:r>
            <a:r>
              <a:rPr lang="ko-KR" altLang="en-US" sz="2200" dirty="0" smtClean="0">
                <a:latin typeface="KoPub돋움체_Pro Bold" pitchFamily="18" charset="-127"/>
                <a:ea typeface="KoPub돋움체_Pro Bold" pitchFamily="18" charset="-127"/>
              </a:rPr>
              <a:t>으로 합성 이미지 품질 높이기</a:t>
            </a:r>
            <a:endParaRPr lang="ko-KR" altLang="en-US" sz="22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WGAN-GP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로 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DCGAN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모델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훈련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59343" y="1856634"/>
            <a:ext cx="6177793" cy="47983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17.3 </a:t>
            </a:r>
            <a:r>
              <a:rPr lang="ko-KR" altLang="en-US" sz="2200" dirty="0" err="1" smtClean="0">
                <a:latin typeface="KoPub돋움체_Pro Bold" pitchFamily="18" charset="-127"/>
                <a:ea typeface="KoPub돋움체_Pro Bold" pitchFamily="18" charset="-127"/>
              </a:rPr>
              <a:t>합성곱</a:t>
            </a:r>
            <a:r>
              <a:rPr lang="ko-KR" altLang="en-US" sz="2200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sz="2200" dirty="0" smtClean="0">
                <a:latin typeface="KoPub돋움체_Pro Bold" pitchFamily="18" charset="-127"/>
                <a:ea typeface="KoPub돋움체_Pro Bold" pitchFamily="18" charset="-127"/>
              </a:rPr>
              <a:t>GAN</a:t>
            </a:r>
            <a:r>
              <a:rPr lang="ko-KR" altLang="en-US" sz="2200" dirty="0" smtClean="0">
                <a:latin typeface="KoPub돋움체_Pro Bold" pitchFamily="18" charset="-127"/>
                <a:ea typeface="KoPub돋움체_Pro Bold" pitchFamily="18" charset="-127"/>
              </a:rPr>
              <a:t>과 바서슈타인 </a:t>
            </a:r>
            <a:r>
              <a:rPr lang="en-US" altLang="ko-KR" sz="2200" dirty="0" smtClean="0">
                <a:latin typeface="KoPub돋움체_Pro Bold" pitchFamily="18" charset="-127"/>
                <a:ea typeface="KoPub돋움체_Pro Bold" pitchFamily="18" charset="-127"/>
              </a:rPr>
              <a:t>GAN</a:t>
            </a:r>
            <a:r>
              <a:rPr lang="ko-KR" altLang="en-US" sz="2200" dirty="0" smtClean="0">
                <a:latin typeface="KoPub돋움체_Pro Bold" pitchFamily="18" charset="-127"/>
                <a:ea typeface="KoPub돋움체_Pro Bold" pitchFamily="18" charset="-127"/>
              </a:rPr>
              <a:t>으로 합성 이미지 품질 높이기</a:t>
            </a:r>
            <a:endParaRPr lang="ko-KR" altLang="en-US" sz="22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WGAN-GP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로 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DCGAN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모델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훈련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580" y="1931218"/>
            <a:ext cx="6680986" cy="10112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481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15580" y="3025751"/>
            <a:ext cx="7110247" cy="2494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17.3 </a:t>
            </a:r>
            <a:r>
              <a:rPr lang="ko-KR" altLang="en-US" sz="2200" dirty="0" err="1" smtClean="0">
                <a:latin typeface="KoPub돋움체_Pro Bold" pitchFamily="18" charset="-127"/>
                <a:ea typeface="KoPub돋움체_Pro Bold" pitchFamily="18" charset="-127"/>
              </a:rPr>
              <a:t>합성곱</a:t>
            </a:r>
            <a:r>
              <a:rPr lang="ko-KR" altLang="en-US" sz="2200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sz="2200" dirty="0" smtClean="0">
                <a:latin typeface="KoPub돋움체_Pro Bold" pitchFamily="18" charset="-127"/>
                <a:ea typeface="KoPub돋움체_Pro Bold" pitchFamily="18" charset="-127"/>
              </a:rPr>
              <a:t>GAN</a:t>
            </a:r>
            <a:r>
              <a:rPr lang="ko-KR" altLang="en-US" sz="2200" dirty="0" smtClean="0">
                <a:latin typeface="KoPub돋움체_Pro Bold" pitchFamily="18" charset="-127"/>
                <a:ea typeface="KoPub돋움체_Pro Bold" pitchFamily="18" charset="-127"/>
              </a:rPr>
              <a:t>과 바서슈타인 </a:t>
            </a:r>
            <a:r>
              <a:rPr lang="en-US" altLang="ko-KR" sz="2200" dirty="0" smtClean="0">
                <a:latin typeface="KoPub돋움체_Pro Bold" pitchFamily="18" charset="-127"/>
                <a:ea typeface="KoPub돋움체_Pro Bold" pitchFamily="18" charset="-127"/>
              </a:rPr>
              <a:t>GAN</a:t>
            </a:r>
            <a:r>
              <a:rPr lang="ko-KR" altLang="en-US" sz="2200" dirty="0" smtClean="0">
                <a:latin typeface="KoPub돋움체_Pro Bold" pitchFamily="18" charset="-127"/>
                <a:ea typeface="KoPub돋움체_Pro Bold" pitchFamily="18" charset="-127"/>
              </a:rPr>
              <a:t>으로 합성 이미지 품질 높이기</a:t>
            </a:r>
            <a:endParaRPr lang="ko-KR" altLang="en-US" sz="22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WGAN-GP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로 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DCGAN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모델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훈련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580" y="1873611"/>
            <a:ext cx="6655571" cy="46089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17.3 </a:t>
            </a:r>
            <a:r>
              <a:rPr lang="ko-KR" altLang="en-US" sz="2200" dirty="0" err="1" smtClean="0">
                <a:latin typeface="KoPub돋움체_Pro Bold" pitchFamily="18" charset="-127"/>
                <a:ea typeface="KoPub돋움체_Pro Bold" pitchFamily="18" charset="-127"/>
              </a:rPr>
              <a:t>합성곱</a:t>
            </a:r>
            <a:r>
              <a:rPr lang="ko-KR" altLang="en-US" sz="2200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sz="2200" dirty="0" smtClean="0">
                <a:latin typeface="KoPub돋움체_Pro Bold" pitchFamily="18" charset="-127"/>
                <a:ea typeface="KoPub돋움체_Pro Bold" pitchFamily="18" charset="-127"/>
              </a:rPr>
              <a:t>GAN</a:t>
            </a:r>
            <a:r>
              <a:rPr lang="ko-KR" altLang="en-US" sz="2200" dirty="0" smtClean="0">
                <a:latin typeface="KoPub돋움체_Pro Bold" pitchFamily="18" charset="-127"/>
                <a:ea typeface="KoPub돋움체_Pro Bold" pitchFamily="18" charset="-127"/>
              </a:rPr>
              <a:t>과 바서슈타인 </a:t>
            </a:r>
            <a:r>
              <a:rPr lang="en-US" altLang="ko-KR" sz="2200" dirty="0" smtClean="0">
                <a:latin typeface="KoPub돋움체_Pro Bold" pitchFamily="18" charset="-127"/>
                <a:ea typeface="KoPub돋움체_Pro Bold" pitchFamily="18" charset="-127"/>
              </a:rPr>
              <a:t>GAN</a:t>
            </a:r>
            <a:r>
              <a:rPr lang="ko-KR" altLang="en-US" sz="2200" dirty="0" smtClean="0">
                <a:latin typeface="KoPub돋움체_Pro Bold" pitchFamily="18" charset="-127"/>
                <a:ea typeface="KoPub돋움체_Pro Bold" pitchFamily="18" charset="-127"/>
              </a:rPr>
              <a:t>으로 합성 이미지 품질 높이기</a:t>
            </a:r>
            <a:endParaRPr lang="ko-KR" altLang="en-US" sz="22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WGAN-GP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로 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DCGAN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모델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훈련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03303" y="1873611"/>
            <a:ext cx="6133833" cy="46799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17.3 </a:t>
            </a:r>
            <a:r>
              <a:rPr lang="ko-KR" altLang="en-US" sz="2200" dirty="0" err="1" smtClean="0">
                <a:latin typeface="KoPub돋움체_Pro Bold" pitchFamily="18" charset="-127"/>
                <a:ea typeface="KoPub돋움체_Pro Bold" pitchFamily="18" charset="-127"/>
              </a:rPr>
              <a:t>합성곱</a:t>
            </a:r>
            <a:r>
              <a:rPr lang="ko-KR" altLang="en-US" sz="2200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sz="2200" dirty="0" smtClean="0">
                <a:latin typeface="KoPub돋움체_Pro Bold" pitchFamily="18" charset="-127"/>
                <a:ea typeface="KoPub돋움체_Pro Bold" pitchFamily="18" charset="-127"/>
              </a:rPr>
              <a:t>GAN</a:t>
            </a:r>
            <a:r>
              <a:rPr lang="ko-KR" altLang="en-US" sz="2200" dirty="0" smtClean="0">
                <a:latin typeface="KoPub돋움체_Pro Bold" pitchFamily="18" charset="-127"/>
                <a:ea typeface="KoPub돋움체_Pro Bold" pitchFamily="18" charset="-127"/>
              </a:rPr>
              <a:t>과 바서슈타인 </a:t>
            </a:r>
            <a:r>
              <a:rPr lang="en-US" altLang="ko-KR" sz="2200" dirty="0" smtClean="0">
                <a:latin typeface="KoPub돋움체_Pro Bold" pitchFamily="18" charset="-127"/>
                <a:ea typeface="KoPub돋움체_Pro Bold" pitchFamily="18" charset="-127"/>
              </a:rPr>
              <a:t>GAN</a:t>
            </a:r>
            <a:r>
              <a:rPr lang="ko-KR" altLang="en-US" sz="2200" dirty="0" smtClean="0">
                <a:latin typeface="KoPub돋움체_Pro Bold" pitchFamily="18" charset="-127"/>
                <a:ea typeface="KoPub돋움체_Pro Bold" pitchFamily="18" charset="-127"/>
              </a:rPr>
              <a:t>으로 합성 이미지 품질 높이기</a:t>
            </a:r>
            <a:endParaRPr lang="ko-KR" altLang="en-US" sz="22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WGAN-GP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로 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DCGAN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모델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훈련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34377" y="1873611"/>
            <a:ext cx="7066864" cy="1278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789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73187" y="3256179"/>
            <a:ext cx="6521553" cy="23793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17.3 </a:t>
            </a:r>
            <a:r>
              <a:rPr lang="ko-KR" altLang="en-US" sz="2200" dirty="0" err="1" smtClean="0">
                <a:latin typeface="KoPub돋움체_Pro Bold" pitchFamily="18" charset="-127"/>
                <a:ea typeface="KoPub돋움체_Pro Bold" pitchFamily="18" charset="-127"/>
              </a:rPr>
              <a:t>합성곱</a:t>
            </a:r>
            <a:r>
              <a:rPr lang="ko-KR" altLang="en-US" sz="2200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sz="2200" dirty="0" smtClean="0">
                <a:latin typeface="KoPub돋움체_Pro Bold" pitchFamily="18" charset="-127"/>
                <a:ea typeface="KoPub돋움체_Pro Bold" pitchFamily="18" charset="-127"/>
              </a:rPr>
              <a:t>GAN</a:t>
            </a:r>
            <a:r>
              <a:rPr lang="ko-KR" altLang="en-US" sz="2200" dirty="0" smtClean="0">
                <a:latin typeface="KoPub돋움체_Pro Bold" pitchFamily="18" charset="-127"/>
                <a:ea typeface="KoPub돋움체_Pro Bold" pitchFamily="18" charset="-127"/>
              </a:rPr>
              <a:t>과 바서슈타인 </a:t>
            </a:r>
            <a:r>
              <a:rPr lang="en-US" altLang="ko-KR" sz="2200" dirty="0" smtClean="0">
                <a:latin typeface="KoPub돋움체_Pro Bold" pitchFamily="18" charset="-127"/>
                <a:ea typeface="KoPub돋움체_Pro Bold" pitchFamily="18" charset="-127"/>
              </a:rPr>
              <a:t>GAN</a:t>
            </a:r>
            <a:r>
              <a:rPr lang="ko-KR" altLang="en-US" sz="2200" dirty="0" smtClean="0">
                <a:latin typeface="KoPub돋움체_Pro Bold" pitchFamily="18" charset="-127"/>
                <a:ea typeface="KoPub돋움체_Pro Bold" pitchFamily="18" charset="-127"/>
              </a:rPr>
              <a:t>으로 합성 이미지 품질 높이기</a:t>
            </a:r>
            <a:endParaRPr lang="ko-KR" altLang="en-US" sz="22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WGAN-GP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로 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DCGAN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모델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훈련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73187" y="1873611"/>
            <a:ext cx="6833253" cy="30818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17.3 </a:t>
            </a:r>
            <a:r>
              <a:rPr lang="ko-KR" altLang="en-US" sz="2200" dirty="0" err="1" smtClean="0">
                <a:latin typeface="KoPub돋움체_Pro Bold" pitchFamily="18" charset="-127"/>
                <a:ea typeface="KoPub돋움체_Pro Bold" pitchFamily="18" charset="-127"/>
              </a:rPr>
              <a:t>합성곱</a:t>
            </a:r>
            <a:r>
              <a:rPr lang="ko-KR" altLang="en-US" sz="2200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sz="2200" dirty="0" smtClean="0">
                <a:latin typeface="KoPub돋움체_Pro Bold" pitchFamily="18" charset="-127"/>
                <a:ea typeface="KoPub돋움체_Pro Bold" pitchFamily="18" charset="-127"/>
              </a:rPr>
              <a:t>GAN</a:t>
            </a:r>
            <a:r>
              <a:rPr lang="ko-KR" altLang="en-US" sz="2200" dirty="0" smtClean="0">
                <a:latin typeface="KoPub돋움체_Pro Bold" pitchFamily="18" charset="-127"/>
                <a:ea typeface="KoPub돋움체_Pro Bold" pitchFamily="18" charset="-127"/>
              </a:rPr>
              <a:t>과 바서슈타인 </a:t>
            </a:r>
            <a:r>
              <a:rPr lang="en-US" altLang="ko-KR" sz="2200" dirty="0" smtClean="0">
                <a:latin typeface="KoPub돋움체_Pro Bold" pitchFamily="18" charset="-127"/>
                <a:ea typeface="KoPub돋움체_Pro Bold" pitchFamily="18" charset="-127"/>
              </a:rPr>
              <a:t>GAN</a:t>
            </a:r>
            <a:r>
              <a:rPr lang="ko-KR" altLang="en-US" sz="2200" dirty="0" smtClean="0">
                <a:latin typeface="KoPub돋움체_Pro Bold" pitchFamily="18" charset="-127"/>
                <a:ea typeface="KoPub돋움체_Pro Bold" pitchFamily="18" charset="-127"/>
              </a:rPr>
              <a:t>으로 합성 이미지 품질 높이기</a:t>
            </a:r>
            <a:endParaRPr lang="ko-KR" altLang="en-US" sz="22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WGAN-GP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로 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DCGAN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모델 훈련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마지막으로 몇몇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에포크에서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저장한 샘플을 그래프로 그려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보겠음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모델이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어떻게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학습하는지와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학습하는 동안에 합성 샘플의 품질이 어떻게 바뀌는지 볼 수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있음</a:t>
            </a:r>
            <a:endParaRPr lang="en-US" altLang="ko-KR" b="1" dirty="0" smtClean="0">
              <a:solidFill>
                <a:schemeClr val="bg1">
                  <a:lumMod val="50000"/>
                </a:schemeClr>
              </a:solidFill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39940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580" y="2795323"/>
            <a:ext cx="6552265" cy="32183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17.3 </a:t>
            </a:r>
            <a:r>
              <a:rPr lang="ko-KR" altLang="en-US" sz="2200" dirty="0" err="1" smtClean="0">
                <a:latin typeface="KoPub돋움체_Pro Bold" pitchFamily="18" charset="-127"/>
                <a:ea typeface="KoPub돋움체_Pro Bold" pitchFamily="18" charset="-127"/>
              </a:rPr>
              <a:t>합성곱</a:t>
            </a:r>
            <a:r>
              <a:rPr lang="ko-KR" altLang="en-US" sz="2200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sz="2200" dirty="0" smtClean="0">
                <a:latin typeface="KoPub돋움체_Pro Bold" pitchFamily="18" charset="-127"/>
                <a:ea typeface="KoPub돋움체_Pro Bold" pitchFamily="18" charset="-127"/>
              </a:rPr>
              <a:t>GAN</a:t>
            </a:r>
            <a:r>
              <a:rPr lang="ko-KR" altLang="en-US" sz="2200" dirty="0" smtClean="0">
                <a:latin typeface="KoPub돋움체_Pro Bold" pitchFamily="18" charset="-127"/>
                <a:ea typeface="KoPub돋움체_Pro Bold" pitchFamily="18" charset="-127"/>
              </a:rPr>
              <a:t>과 바서슈타인 </a:t>
            </a:r>
            <a:r>
              <a:rPr lang="en-US" altLang="ko-KR" sz="2200" dirty="0" smtClean="0">
                <a:latin typeface="KoPub돋움체_Pro Bold" pitchFamily="18" charset="-127"/>
                <a:ea typeface="KoPub돋움체_Pro Bold" pitchFamily="18" charset="-127"/>
              </a:rPr>
              <a:t>GAN</a:t>
            </a:r>
            <a:r>
              <a:rPr lang="ko-KR" altLang="en-US" sz="2200" dirty="0" smtClean="0">
                <a:latin typeface="KoPub돋움체_Pro Bold" pitchFamily="18" charset="-127"/>
                <a:ea typeface="KoPub돋움체_Pro Bold" pitchFamily="18" charset="-127"/>
              </a:rPr>
              <a:t>으로 합성 이미지 품질 높이기</a:t>
            </a:r>
            <a:endParaRPr lang="ko-KR" altLang="en-US" sz="22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WGAN-GP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로 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DCGAN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모델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훈련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30794" y="1816004"/>
            <a:ext cx="6452653" cy="27790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17.1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생성적 적대 신경망 소개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새로운 데이터 합성을 위한 생성 모델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오토인코더에서 생성 모델로 시선을 옮기면 오토인코더의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디코더가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생성 모델과 비슷하다는 것을 눈치챌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둘 다 잠재 벡터 </a:t>
            </a:r>
            <a:r>
              <a:rPr lang="en-US" altLang="ko-KR" b="1" dirty="0" smtClean="0">
                <a:latin typeface="KoPub돋움체_Pro Light" pitchFamily="18" charset="-127"/>
                <a:ea typeface="KoPub돋움체_Pro Light" pitchFamily="18" charset="-127"/>
              </a:rPr>
              <a:t>z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입력으로 받고 </a:t>
            </a:r>
            <a:r>
              <a:rPr lang="en-US" altLang="ko-KR" b="1" dirty="0" smtClean="0">
                <a:latin typeface="KoPub돋움체_Pro Light" pitchFamily="18" charset="-127"/>
                <a:ea typeface="KoPub돋움체_Pro Light" pitchFamily="18" charset="-127"/>
              </a:rPr>
              <a:t>x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와 동일한 공간에 있는 출력을 만듦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오토인코더에서    는 입력 </a:t>
            </a:r>
            <a:r>
              <a:rPr lang="en-US" altLang="ko-KR" b="1" dirty="0" smtClean="0">
                <a:latin typeface="KoPub돋움체_Pro Light" pitchFamily="18" charset="-127"/>
                <a:ea typeface="KoPub돋움체_Pro Light" pitchFamily="18" charset="-127"/>
              </a:rPr>
              <a:t>x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의 재구성이고 생성 모델에서    는 합성된 샘플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두 모델의 큰 차이점은 오토인코더에 있는 </a:t>
            </a:r>
            <a:r>
              <a:rPr lang="en-US" altLang="ko-KR" b="1" dirty="0" smtClean="0">
                <a:latin typeface="KoPub돋움체_Pro Light" pitchFamily="18" charset="-127"/>
                <a:ea typeface="KoPub돋움체_Pro Light" pitchFamily="18" charset="-127"/>
              </a:rPr>
              <a:t>z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의 분포는 알지 못하지만 생성 모델에서는 </a:t>
            </a:r>
            <a:r>
              <a:rPr lang="en-US" altLang="ko-KR" b="1" dirty="0" smtClean="0">
                <a:latin typeface="KoPub돋움체_Pro Light" pitchFamily="18" charset="-127"/>
                <a:ea typeface="KoPub돋움체_Pro Light" pitchFamily="18" charset="-127"/>
              </a:rPr>
              <a:t>z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의 분포를 완벽하게 알고 있다는 것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오토인코더를 생성 모델로 일반화할 수도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b="1" dirty="0" smtClean="0">
                <a:latin typeface="KoPub돋움체_Pro Light" pitchFamily="18" charset="-127"/>
                <a:ea typeface="KoPub돋움체_Pro Light" pitchFamily="18" charset="-127"/>
              </a:rPr>
              <a:t>VAE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가 그중 한 가지 방법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01241" y="2449681"/>
            <a:ext cx="2286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26358" y="2737716"/>
            <a:ext cx="2286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17.3 </a:t>
            </a:r>
            <a:r>
              <a:rPr lang="ko-KR" altLang="en-US" sz="2200" dirty="0" err="1" smtClean="0">
                <a:latin typeface="KoPub돋움체_Pro Bold" pitchFamily="18" charset="-127"/>
                <a:ea typeface="KoPub돋움체_Pro Bold" pitchFamily="18" charset="-127"/>
              </a:rPr>
              <a:t>합성곱</a:t>
            </a:r>
            <a:r>
              <a:rPr lang="ko-KR" altLang="en-US" sz="2200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sz="2200" dirty="0" smtClean="0">
                <a:latin typeface="KoPub돋움체_Pro Bold" pitchFamily="18" charset="-127"/>
                <a:ea typeface="KoPub돋움체_Pro Bold" pitchFamily="18" charset="-127"/>
              </a:rPr>
              <a:t>GAN</a:t>
            </a:r>
            <a:r>
              <a:rPr lang="ko-KR" altLang="en-US" sz="2200" dirty="0" smtClean="0">
                <a:latin typeface="KoPub돋움체_Pro Bold" pitchFamily="18" charset="-127"/>
                <a:ea typeface="KoPub돋움체_Pro Bold" pitchFamily="18" charset="-127"/>
              </a:rPr>
              <a:t>과 바서슈타인 </a:t>
            </a:r>
            <a:r>
              <a:rPr lang="en-US" altLang="ko-KR" sz="2200" dirty="0" smtClean="0">
                <a:latin typeface="KoPub돋움체_Pro Bold" pitchFamily="18" charset="-127"/>
                <a:ea typeface="KoPub돋움체_Pro Bold" pitchFamily="18" charset="-127"/>
              </a:rPr>
              <a:t>GAN</a:t>
            </a:r>
            <a:r>
              <a:rPr lang="ko-KR" altLang="en-US" sz="2200" dirty="0" smtClean="0">
                <a:latin typeface="KoPub돋움체_Pro Bold" pitchFamily="18" charset="-127"/>
                <a:ea typeface="KoPub돋움체_Pro Bold" pitchFamily="18" charset="-127"/>
              </a:rPr>
              <a:t>으로 합성 이미지 품질 높이기</a:t>
            </a:r>
            <a:endParaRPr lang="ko-KR" altLang="en-US" sz="2200" dirty="0"/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597117" y="1530856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/>
              <a:t> </a:t>
            </a:r>
            <a:r>
              <a:rPr lang="ko-KR" altLang="en-US" sz="1600" b="1" dirty="0" smtClean="0"/>
              <a:t>그림 </a:t>
            </a:r>
            <a:r>
              <a:rPr lang="en-US" altLang="ko-KR" sz="1600" b="1" dirty="0" smtClean="0"/>
              <a:t>17-19 WGAN</a:t>
            </a:r>
            <a:r>
              <a:rPr lang="ko-KR" altLang="en-US" sz="1600" b="1" dirty="0" smtClean="0"/>
              <a:t>으로 합성된 </a:t>
            </a:r>
            <a:r>
              <a:rPr lang="ko-KR" altLang="en-US" sz="1600" b="1" dirty="0" err="1" smtClean="0"/>
              <a:t>손글씨</a:t>
            </a:r>
            <a:r>
              <a:rPr lang="ko-KR" altLang="en-US" sz="1600" b="1" dirty="0" smtClean="0"/>
              <a:t> 숫자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10" y="1873611"/>
            <a:ext cx="7497910" cy="47115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17.3 </a:t>
            </a:r>
            <a:r>
              <a:rPr lang="ko-KR" altLang="en-US" sz="2200" dirty="0" err="1" smtClean="0">
                <a:latin typeface="KoPub돋움체_Pro Bold" pitchFamily="18" charset="-127"/>
                <a:ea typeface="KoPub돋움체_Pro Bold" pitchFamily="18" charset="-127"/>
              </a:rPr>
              <a:t>합성곱</a:t>
            </a:r>
            <a:r>
              <a:rPr lang="ko-KR" altLang="en-US" sz="2200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sz="2200" dirty="0" smtClean="0">
                <a:latin typeface="KoPub돋움체_Pro Bold" pitchFamily="18" charset="-127"/>
                <a:ea typeface="KoPub돋움체_Pro Bold" pitchFamily="18" charset="-127"/>
              </a:rPr>
              <a:t>GAN</a:t>
            </a:r>
            <a:r>
              <a:rPr lang="ko-KR" altLang="en-US" sz="2200" dirty="0" smtClean="0">
                <a:latin typeface="KoPub돋움체_Pro Bold" pitchFamily="18" charset="-127"/>
                <a:ea typeface="KoPub돋움체_Pro Bold" pitchFamily="18" charset="-127"/>
              </a:rPr>
              <a:t>과 바서슈타인 </a:t>
            </a:r>
            <a:r>
              <a:rPr lang="en-US" altLang="ko-KR" sz="2200" dirty="0" smtClean="0">
                <a:latin typeface="KoPub돋움체_Pro Bold" pitchFamily="18" charset="-127"/>
                <a:ea typeface="KoPub돋움체_Pro Bold" pitchFamily="18" charset="-127"/>
              </a:rPr>
              <a:t>GAN</a:t>
            </a:r>
            <a:r>
              <a:rPr lang="ko-KR" altLang="en-US" sz="2200" dirty="0" smtClean="0">
                <a:latin typeface="KoPub돋움체_Pro Bold" pitchFamily="18" charset="-127"/>
                <a:ea typeface="KoPub돋움체_Pro Bold" pitchFamily="18" charset="-127"/>
              </a:rPr>
              <a:t>으로 합성 이미지 품질 높이기</a:t>
            </a:r>
            <a:endParaRPr lang="ko-KR" altLang="en-US" sz="2200" dirty="0"/>
          </a:p>
        </p:txBody>
      </p:sp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4724" y="1585576"/>
            <a:ext cx="7525239" cy="4710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17.3 </a:t>
            </a:r>
            <a:r>
              <a:rPr lang="ko-KR" altLang="en-US" sz="2200" dirty="0" err="1" smtClean="0">
                <a:latin typeface="KoPub돋움체_Pro Bold" pitchFamily="18" charset="-127"/>
                <a:ea typeface="KoPub돋움체_Pro Bold" pitchFamily="18" charset="-127"/>
              </a:rPr>
              <a:t>합성곱</a:t>
            </a:r>
            <a:r>
              <a:rPr lang="ko-KR" altLang="en-US" sz="2200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sz="2200" dirty="0" smtClean="0">
                <a:latin typeface="KoPub돋움체_Pro Bold" pitchFamily="18" charset="-127"/>
                <a:ea typeface="KoPub돋움체_Pro Bold" pitchFamily="18" charset="-127"/>
              </a:rPr>
              <a:t>GAN</a:t>
            </a:r>
            <a:r>
              <a:rPr lang="ko-KR" altLang="en-US" sz="2200" dirty="0" smtClean="0">
                <a:latin typeface="KoPub돋움체_Pro Bold" pitchFamily="18" charset="-127"/>
                <a:ea typeface="KoPub돋움체_Pro Bold" pitchFamily="18" charset="-127"/>
              </a:rPr>
              <a:t>과 바서슈타인 </a:t>
            </a:r>
            <a:r>
              <a:rPr lang="en-US" altLang="ko-KR" sz="2200" dirty="0" smtClean="0">
                <a:latin typeface="KoPub돋움체_Pro Bold" pitchFamily="18" charset="-127"/>
                <a:ea typeface="KoPub돋움체_Pro Bold" pitchFamily="18" charset="-127"/>
              </a:rPr>
              <a:t>GAN</a:t>
            </a:r>
            <a:r>
              <a:rPr lang="ko-KR" altLang="en-US" sz="2200" dirty="0" smtClean="0">
                <a:latin typeface="KoPub돋움체_Pro Bold" pitchFamily="18" charset="-127"/>
                <a:ea typeface="KoPub돋움체_Pro Bold" pitchFamily="18" charset="-127"/>
              </a:rPr>
              <a:t>으로 합성 이미지 품질 높이기</a:t>
            </a:r>
            <a:endParaRPr lang="ko-KR" altLang="en-US" sz="22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WGAN-GP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로 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DCGAN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모델 훈련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바닐라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GAN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에서 사용했던 것과 동일한 코드를 사용하여 그림을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그렸음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샘플을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비교해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보면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바서슈타인과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GP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사용한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 DCGAN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훨씬 높은 품질의 이미지를 생성한다는 것을 알 수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있음</a:t>
            </a:r>
            <a:endParaRPr lang="en-US" altLang="ko-KR" b="1" dirty="0" smtClean="0">
              <a:solidFill>
                <a:schemeClr val="bg1">
                  <a:lumMod val="50000"/>
                </a:schemeClr>
              </a:solidFill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17.3 </a:t>
            </a:r>
            <a:r>
              <a:rPr lang="ko-KR" altLang="en-US" sz="2200" dirty="0" err="1" smtClean="0">
                <a:latin typeface="KoPub돋움체_Pro Bold" pitchFamily="18" charset="-127"/>
                <a:ea typeface="KoPub돋움체_Pro Bold" pitchFamily="18" charset="-127"/>
              </a:rPr>
              <a:t>합성곱</a:t>
            </a:r>
            <a:r>
              <a:rPr lang="ko-KR" altLang="en-US" sz="2200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sz="2200" dirty="0" smtClean="0">
                <a:latin typeface="KoPub돋움체_Pro Bold" pitchFamily="18" charset="-127"/>
                <a:ea typeface="KoPub돋움체_Pro Bold" pitchFamily="18" charset="-127"/>
              </a:rPr>
              <a:t>GAN</a:t>
            </a:r>
            <a:r>
              <a:rPr lang="ko-KR" altLang="en-US" sz="2200" dirty="0" smtClean="0">
                <a:latin typeface="KoPub돋움체_Pro Bold" pitchFamily="18" charset="-127"/>
                <a:ea typeface="KoPub돋움체_Pro Bold" pitchFamily="18" charset="-127"/>
              </a:rPr>
              <a:t>과 바서슈타인 </a:t>
            </a:r>
            <a:r>
              <a:rPr lang="en-US" altLang="ko-KR" sz="2200" dirty="0" smtClean="0">
                <a:latin typeface="KoPub돋움체_Pro Bold" pitchFamily="18" charset="-127"/>
                <a:ea typeface="KoPub돋움체_Pro Bold" pitchFamily="18" charset="-127"/>
              </a:rPr>
              <a:t>GAN</a:t>
            </a:r>
            <a:r>
              <a:rPr lang="ko-KR" altLang="en-US" sz="2200" dirty="0" smtClean="0">
                <a:latin typeface="KoPub돋움체_Pro Bold" pitchFamily="18" charset="-127"/>
                <a:ea typeface="KoPub돋움체_Pro Bold" pitchFamily="18" charset="-127"/>
              </a:rPr>
              <a:t>으로 합성 이미지 품질 높이기</a:t>
            </a:r>
            <a:endParaRPr lang="ko-KR" altLang="en-US" sz="22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모드 붕괴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GAN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은 적대적인 특징 때문에 훈련하기 어렵기로 악명이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높음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GAN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을 훈련할 때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실패하는 흔한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이유 중 하나는 생성자가 작은 부분 공간에 갇혀 단순한 샘플만 생성하는 것을 학습할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때임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이를 </a:t>
            </a:r>
            <a:r>
              <a:rPr lang="ko-KR" altLang="en-US" b="1" dirty="0" smtClean="0">
                <a:latin typeface="KoPub돋움체_Pro Light" pitchFamily="18" charset="-127"/>
                <a:ea typeface="KoPub돋움체_Pro Light" pitchFamily="18" charset="-127"/>
              </a:rPr>
              <a:t>모드 붕괴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(mode collapse)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라고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부름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이에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대한 예가 그림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17-20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그림의 합성 샘플은 특별히 고른 것이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아님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생성자가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데이터의 전체 분포를 학습하지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못하고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한 부분 공간에 초점을 맞추는 데 그쳤음을 보여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줌</a:t>
            </a:r>
            <a:endParaRPr lang="en-US" altLang="ko-KR" b="1" dirty="0" smtClean="0">
              <a:solidFill>
                <a:schemeClr val="bg1">
                  <a:lumMod val="50000"/>
                </a:schemeClr>
              </a:solidFill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17.3 </a:t>
            </a:r>
            <a:r>
              <a:rPr lang="ko-KR" altLang="en-US" sz="2200" dirty="0" err="1" smtClean="0">
                <a:latin typeface="KoPub돋움체_Pro Bold" pitchFamily="18" charset="-127"/>
                <a:ea typeface="KoPub돋움체_Pro Bold" pitchFamily="18" charset="-127"/>
              </a:rPr>
              <a:t>합성곱</a:t>
            </a:r>
            <a:r>
              <a:rPr lang="ko-KR" altLang="en-US" sz="2200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sz="2200" dirty="0" smtClean="0">
                <a:latin typeface="KoPub돋움체_Pro Bold" pitchFamily="18" charset="-127"/>
                <a:ea typeface="KoPub돋움체_Pro Bold" pitchFamily="18" charset="-127"/>
              </a:rPr>
              <a:t>GAN</a:t>
            </a:r>
            <a:r>
              <a:rPr lang="ko-KR" altLang="en-US" sz="2200" dirty="0" smtClean="0">
                <a:latin typeface="KoPub돋움체_Pro Bold" pitchFamily="18" charset="-127"/>
                <a:ea typeface="KoPub돋움체_Pro Bold" pitchFamily="18" charset="-127"/>
              </a:rPr>
              <a:t>과 바서슈타인 </a:t>
            </a:r>
            <a:r>
              <a:rPr lang="en-US" altLang="ko-KR" sz="2200" dirty="0" smtClean="0">
                <a:latin typeface="KoPub돋움체_Pro Bold" pitchFamily="18" charset="-127"/>
                <a:ea typeface="KoPub돋움체_Pro Bold" pitchFamily="18" charset="-127"/>
              </a:rPr>
              <a:t>GAN</a:t>
            </a:r>
            <a:r>
              <a:rPr lang="ko-KR" altLang="en-US" sz="2200" dirty="0" smtClean="0">
                <a:latin typeface="KoPub돋움체_Pro Bold" pitchFamily="18" charset="-127"/>
                <a:ea typeface="KoPub돋움체_Pro Bold" pitchFamily="18" charset="-127"/>
              </a:rPr>
              <a:t>으로 합성 이미지 품질 높이기</a:t>
            </a:r>
            <a:endParaRPr lang="ko-KR" altLang="en-US" sz="2200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597117" y="1530856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/>
              <a:t> </a:t>
            </a:r>
            <a:r>
              <a:rPr lang="ko-KR" altLang="en-US" sz="1600" b="1" dirty="0" smtClean="0"/>
              <a:t>그림 </a:t>
            </a:r>
            <a:r>
              <a:rPr lang="en-US" altLang="ko-KR" sz="1600" b="1" dirty="0" smtClean="0"/>
              <a:t>17-20 </a:t>
            </a:r>
            <a:r>
              <a:rPr lang="ko-KR" altLang="en-US" sz="1600" b="1" dirty="0" smtClean="0"/>
              <a:t>모드 붕괴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7116" y="1887703"/>
            <a:ext cx="4726913" cy="46824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17.3 </a:t>
            </a:r>
            <a:r>
              <a:rPr lang="ko-KR" altLang="en-US" sz="2200" dirty="0" err="1" smtClean="0">
                <a:latin typeface="KoPub돋움체_Pro Bold" pitchFamily="18" charset="-127"/>
                <a:ea typeface="KoPub돋움체_Pro Bold" pitchFamily="18" charset="-127"/>
              </a:rPr>
              <a:t>합성곱</a:t>
            </a:r>
            <a:r>
              <a:rPr lang="ko-KR" altLang="en-US" sz="2200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sz="2200" dirty="0" smtClean="0">
                <a:latin typeface="KoPub돋움체_Pro Bold" pitchFamily="18" charset="-127"/>
                <a:ea typeface="KoPub돋움체_Pro Bold" pitchFamily="18" charset="-127"/>
              </a:rPr>
              <a:t>GAN</a:t>
            </a:r>
            <a:r>
              <a:rPr lang="ko-KR" altLang="en-US" sz="2200" dirty="0" smtClean="0">
                <a:latin typeface="KoPub돋움체_Pro Bold" pitchFamily="18" charset="-127"/>
                <a:ea typeface="KoPub돋움체_Pro Bold" pitchFamily="18" charset="-127"/>
              </a:rPr>
              <a:t>과 바서슈타인 </a:t>
            </a:r>
            <a:r>
              <a:rPr lang="en-US" altLang="ko-KR" sz="2200" dirty="0" smtClean="0">
                <a:latin typeface="KoPub돋움체_Pro Bold" pitchFamily="18" charset="-127"/>
                <a:ea typeface="KoPub돋움체_Pro Bold" pitchFamily="18" charset="-127"/>
              </a:rPr>
              <a:t>GAN</a:t>
            </a:r>
            <a:r>
              <a:rPr lang="ko-KR" altLang="en-US" sz="2200" dirty="0" smtClean="0">
                <a:latin typeface="KoPub돋움체_Pro Bold" pitchFamily="18" charset="-127"/>
                <a:ea typeface="KoPub돋움체_Pro Bold" pitchFamily="18" charset="-127"/>
              </a:rPr>
              <a:t>으로 합성 이미지 품질 높이기</a:t>
            </a:r>
            <a:endParaRPr lang="ko-KR" altLang="en-US" sz="22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모드 붕괴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그레이디언트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폭주와 소멸 문제 외에도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GAN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훈련을 어렵게 만들 수 있는 또 다른 면이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있음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진짜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GAN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훈련은 예술에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가까움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</a:t>
            </a: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GAN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전문가들이 권장하는 몇 가지 기법이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한 가지 기법은 미니 배치 판별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(mini-batch discrimination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)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가짜나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진짜 샘플로만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이루어진 배치를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따로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판별자에게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주입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미니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배치 판별에서는 판별자가 배치가 진짜인지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가짜인지 판단하기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위해 배치 안의 샘플을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비교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만약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모델이 모드 붕괴 문제를 겪고 있다면 진짜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샘플로만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구성된 배치가 가짜 배치보다 다양성이 높을 것</a:t>
            </a:r>
            <a:endParaRPr lang="en-US" altLang="ko-KR" b="1" dirty="0" smtClean="0">
              <a:solidFill>
                <a:schemeClr val="bg1">
                  <a:lumMod val="50000"/>
                </a:schemeClr>
              </a:solidFill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17.3 </a:t>
            </a:r>
            <a:r>
              <a:rPr lang="ko-KR" altLang="en-US" sz="2200" dirty="0" err="1" smtClean="0">
                <a:latin typeface="KoPub돋움체_Pro Bold" pitchFamily="18" charset="-127"/>
                <a:ea typeface="KoPub돋움체_Pro Bold" pitchFamily="18" charset="-127"/>
              </a:rPr>
              <a:t>합성곱</a:t>
            </a:r>
            <a:r>
              <a:rPr lang="ko-KR" altLang="en-US" sz="2200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sz="2200" dirty="0" smtClean="0">
                <a:latin typeface="KoPub돋움체_Pro Bold" pitchFamily="18" charset="-127"/>
                <a:ea typeface="KoPub돋움체_Pro Bold" pitchFamily="18" charset="-127"/>
              </a:rPr>
              <a:t>GAN</a:t>
            </a:r>
            <a:r>
              <a:rPr lang="ko-KR" altLang="en-US" sz="2200" dirty="0" smtClean="0">
                <a:latin typeface="KoPub돋움체_Pro Bold" pitchFamily="18" charset="-127"/>
                <a:ea typeface="KoPub돋움체_Pro Bold" pitchFamily="18" charset="-127"/>
              </a:rPr>
              <a:t>과 바서슈타인 </a:t>
            </a:r>
            <a:r>
              <a:rPr lang="en-US" altLang="ko-KR" sz="2200" dirty="0" smtClean="0">
                <a:latin typeface="KoPub돋움체_Pro Bold" pitchFamily="18" charset="-127"/>
                <a:ea typeface="KoPub돋움체_Pro Bold" pitchFamily="18" charset="-127"/>
              </a:rPr>
              <a:t>GAN</a:t>
            </a:r>
            <a:r>
              <a:rPr lang="ko-KR" altLang="en-US" sz="2200" dirty="0" smtClean="0">
                <a:latin typeface="KoPub돋움체_Pro Bold" pitchFamily="18" charset="-127"/>
                <a:ea typeface="KoPub돋움체_Pro Bold" pitchFamily="18" charset="-127"/>
              </a:rPr>
              <a:t>으로 합성 이미지 품질 높이기</a:t>
            </a:r>
            <a:endParaRPr lang="ko-KR" altLang="en-US" sz="22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모드 붕괴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안정적인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GAN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훈련을 위해 널리 사용하는 또 다른 기법은 특성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매칭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(feature matching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)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특성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매칭에서는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생성자의 목적 함수를 조금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수정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판별자의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중간 표현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특성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맵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을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기반으로 원본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이미지와 합성 이미지 간의 차이를 최소화하는 추가적인 항을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더함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기법에 대해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더 알고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싶다면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논문을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참고</a:t>
            </a:r>
            <a:endParaRPr lang="en-US" altLang="ko-KR" b="1" dirty="0" smtClean="0">
              <a:solidFill>
                <a:schemeClr val="bg1">
                  <a:lumMod val="50000"/>
                </a:schemeClr>
              </a:solidFill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17.3 </a:t>
            </a:r>
            <a:r>
              <a:rPr lang="ko-KR" altLang="en-US" sz="2200" dirty="0" err="1" smtClean="0">
                <a:latin typeface="KoPub돋움체_Pro Bold" pitchFamily="18" charset="-127"/>
                <a:ea typeface="KoPub돋움체_Pro Bold" pitchFamily="18" charset="-127"/>
              </a:rPr>
              <a:t>합성곱</a:t>
            </a:r>
            <a:r>
              <a:rPr lang="ko-KR" altLang="en-US" sz="2200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sz="2200" dirty="0" smtClean="0">
                <a:latin typeface="KoPub돋움체_Pro Bold" pitchFamily="18" charset="-127"/>
                <a:ea typeface="KoPub돋움체_Pro Bold" pitchFamily="18" charset="-127"/>
              </a:rPr>
              <a:t>GAN</a:t>
            </a:r>
            <a:r>
              <a:rPr lang="ko-KR" altLang="en-US" sz="2200" dirty="0" smtClean="0">
                <a:latin typeface="KoPub돋움체_Pro Bold" pitchFamily="18" charset="-127"/>
                <a:ea typeface="KoPub돋움체_Pro Bold" pitchFamily="18" charset="-127"/>
              </a:rPr>
              <a:t>과 바서슈타인 </a:t>
            </a:r>
            <a:r>
              <a:rPr lang="en-US" altLang="ko-KR" sz="2200" dirty="0" smtClean="0">
                <a:latin typeface="KoPub돋움체_Pro Bold" pitchFamily="18" charset="-127"/>
                <a:ea typeface="KoPub돋움체_Pro Bold" pitchFamily="18" charset="-127"/>
              </a:rPr>
              <a:t>GAN</a:t>
            </a:r>
            <a:r>
              <a:rPr lang="ko-KR" altLang="en-US" sz="2200" dirty="0" smtClean="0">
                <a:latin typeface="KoPub돋움체_Pro Bold" pitchFamily="18" charset="-127"/>
                <a:ea typeface="KoPub돋움체_Pro Bold" pitchFamily="18" charset="-127"/>
              </a:rPr>
              <a:t>으로 합성 이미지 품질 높이기</a:t>
            </a:r>
            <a:endParaRPr lang="ko-KR" altLang="en-US" sz="22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모드 붕괴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훈련하는 동안에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GAN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몇 개의 모드에 갇혀 이 사이를 왔다 갔다 할 수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이런 상황을 피하기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위해 저장된 예전 샘플 일부를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판별자에게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주입하여 생성자가 이전 모드를 다시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생성하지 않도록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방지할 수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이런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기법을 경험 재생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(experience replay)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이라고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부름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또한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랜덤시드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(random seed)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가 다른 여러 개의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GAN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을 훈련하여 단일 모델이 아니라 모델의 조합이 전체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데이터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분포를 대부분 커버하게 만들 수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있음</a:t>
            </a:r>
            <a:endParaRPr lang="en-US" altLang="ko-KR" b="1" dirty="0" smtClean="0">
              <a:solidFill>
                <a:schemeClr val="bg1">
                  <a:lumMod val="50000"/>
                </a:schemeClr>
              </a:solidFill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158</a:t>
            </a:fld>
            <a:endParaRPr lang="en-US" dirty="0"/>
          </a:p>
        </p:txBody>
      </p:sp>
      <p:sp>
        <p:nvSpPr>
          <p:cNvPr id="7" name="제목 8"/>
          <p:cNvSpPr>
            <a:spLocks noGrp="1"/>
          </p:cNvSpPr>
          <p:nvPr>
            <p:ph type="title"/>
          </p:nvPr>
        </p:nvSpPr>
        <p:spPr>
          <a:xfrm>
            <a:off x="531274" y="2564895"/>
            <a:ext cx="8081453" cy="800724"/>
          </a:xfrm>
        </p:spPr>
        <p:txBody>
          <a:bodyPr/>
          <a:lstStyle/>
          <a:p>
            <a:pPr algn="ctr"/>
            <a:r>
              <a:rPr lang="en-US" altLang="ko-KR" sz="2600" dirty="0" smtClean="0"/>
              <a:t>17.4 </a:t>
            </a:r>
            <a:r>
              <a:rPr lang="ko-KR" altLang="en-US" sz="2600" dirty="0" smtClean="0"/>
              <a:t>다른 </a:t>
            </a:r>
            <a:r>
              <a:rPr lang="en-US" altLang="ko-KR" sz="2600" dirty="0" smtClean="0"/>
              <a:t>GAN </a:t>
            </a:r>
            <a:r>
              <a:rPr lang="ko-KR" altLang="en-US" sz="2600" dirty="0" smtClean="0"/>
              <a:t>애플리케이션</a:t>
            </a:r>
            <a:endParaRPr lang="en-US" altLang="ko-KR" sz="2600" dirty="0"/>
          </a:p>
        </p:txBody>
      </p:sp>
      <p:cxnSp>
        <p:nvCxnSpPr>
          <p:cNvPr id="8" name="직선 연결선 7"/>
          <p:cNvCxnSpPr/>
          <p:nvPr/>
        </p:nvCxnSpPr>
        <p:spPr>
          <a:xfrm>
            <a:off x="1000366" y="3397954"/>
            <a:ext cx="7200875" cy="13865"/>
          </a:xfrm>
          <a:prstGeom prst="line">
            <a:avLst/>
          </a:prstGeom>
          <a:ln w="57150">
            <a:solidFill>
              <a:srgbClr val="E0A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1537540561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17.4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다른 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GAN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애플리케이션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다른 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GAN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애플리케이션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장에서는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GAN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을 사용하여 샘플을 생성하는 데 주로 초점을 맞추었고 합성된 샘플의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품질을 향상하기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위한 몇 가지 기법을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알아보았음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GAN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애플리케이션은 컴퓨터 비전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머신 러닝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과학과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공학 분야로도 빠르게 확장되고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다양한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GAN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모델과 애플리케이션은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https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://github.com/hindupuravinash/the-gan-zoo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에서 찾을 수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있음</a:t>
            </a:r>
            <a:endParaRPr lang="en-US" altLang="ko-KR" b="1" dirty="0" smtClean="0">
              <a:solidFill>
                <a:schemeClr val="bg1">
                  <a:lumMod val="50000"/>
                </a:schemeClr>
              </a:solidFill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17.1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생성적 적대 신경망 소개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새로운 데이터 합성을 위한 생성 모델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VAE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에서는 입력 샘플 </a:t>
            </a:r>
            <a:r>
              <a:rPr lang="en-US" altLang="ko-KR" b="1" dirty="0" smtClean="0">
                <a:latin typeface="KoPub돋움체_Pro Light" pitchFamily="18" charset="-127"/>
                <a:ea typeface="KoPub돋움체_Pro Light" pitchFamily="18" charset="-127"/>
              </a:rPr>
              <a:t>x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받으면 인코더 신경망이 잠재 벡터 분포의 두 요소 평균 </a:t>
            </a:r>
            <a:r>
              <a:rPr lang="en-US" altLang="ko-KR" b="1" dirty="0" smtClean="0">
                <a:latin typeface="KoPub돋움체_Pro Light" pitchFamily="18" charset="-127"/>
                <a:ea typeface="KoPub돋움체_Pro Light" pitchFamily="18" charset="-127"/>
              </a:rPr>
              <a:t>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와 분산 </a:t>
            </a:r>
            <a:r>
              <a:rPr lang="en-US" altLang="ko-KR" b="1" dirty="0" smtClean="0">
                <a:latin typeface="KoPub돋움체_Pro Light" pitchFamily="18" charset="-127"/>
                <a:ea typeface="KoPub돋움체_Pro Light" pitchFamily="18" charset="-127"/>
              </a:rPr>
              <a:t>σ</a:t>
            </a:r>
            <a:r>
              <a:rPr lang="en-US" altLang="ko-KR" baseline="30000" dirty="0" smtClean="0">
                <a:latin typeface="KoPub돋움체_Pro Light" pitchFamily="18" charset="-127"/>
                <a:ea typeface="KoPub돋움체_Pro Light" pitchFamily="18" charset="-127"/>
              </a:rPr>
              <a:t>2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을 계산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VAE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훈련하는 동안 이 평균과 분산을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평균이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0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이고 단위 분산인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표준 정규 분포에 맞추도록 신경망을 조정함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VAE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모델을 훈련한 후 인코더는 떼어 내고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디코더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신경망을 사용하여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가우시안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분포에서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랜덤하게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샘플링한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b="1" dirty="0" smtClean="0">
                <a:latin typeface="KoPub돋움체_Pro Light" pitchFamily="18" charset="-127"/>
                <a:ea typeface="KoPub돋움체_Pro Light" pitchFamily="18" charset="-127"/>
              </a:rPr>
              <a:t>z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벡터를 주입해서 새로운 샘플   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생성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VAE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외에도 자기회귀 모델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(autoregressive model)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과 노멀라이징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플로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모델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(normalizing flow model)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과 같은 다른 종류의 생성 모델이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딥러닝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분야에서 가장 최근에 인기가 많은 생성 모델이기 때문임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207505" y="3333685"/>
            <a:ext cx="210529" cy="2105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17.4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다른 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GAN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애플리케이션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다른 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GAN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애플리케이션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여기서는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GAN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을 비지도 학습의 하나로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다루었음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즉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장에서 소개한 모델은 클래스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레이블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정보를 사용하지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않음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GAN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은 준지도와 지도 학습 작업에도 일반화될 수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예를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들어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cGAN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(conditional GAN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은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클래스 레이블을 사용하여 주어진 레이블 조건에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맞는 새로운 이미지                를 합성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MNIST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데이터셋에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적용하면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0~9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사이의 숫자를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선택하여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이미지를 생성할 수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또한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cGAN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은 이미지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-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투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-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이미지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(image-to-image)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변환을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수행할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수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특정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도메인의 이미지를 다른 도메인으로 변환하는 것을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학습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이와 관련된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흥미로운 알고리즘은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Pix2Pix</a:t>
            </a: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Pix2Pix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알고리즘에서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판별자는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전체 이미지에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대한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하나의 예측을 만드는 것이 아니라 이미지의 패치에 대한 진짜와 가짜 예측을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만듦</a:t>
            </a:r>
            <a:endParaRPr lang="en-US" altLang="ko-KR" b="1" dirty="0" smtClean="0">
              <a:solidFill>
                <a:schemeClr val="bg1">
                  <a:lumMod val="50000"/>
                </a:schemeClr>
              </a:solidFill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4505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28576" y="3140965"/>
            <a:ext cx="847221" cy="286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17.4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다른 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GAN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애플리케이션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다른 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GAN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애플리케이션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CycleGAN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은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cGAN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을 기반으로 이미지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-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투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-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이미지 변환을 위한 흥미로운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GAN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모델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CycleGAN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에서는 두 도메인의 훈련 샘플이 짝을 이루지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않음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즉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입력과 출력 사이에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일대일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관계가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없음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예를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들어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CycleGAN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을 사용하면 여름 사진을 겨울 사진으로 바꾸거나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말을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얼룩말로 바꿀 수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있음</a:t>
            </a:r>
            <a:endParaRPr lang="en-US" altLang="ko-KR" b="1" dirty="0" smtClean="0">
              <a:solidFill>
                <a:schemeClr val="bg1">
                  <a:lumMod val="50000"/>
                </a:schemeClr>
              </a:solidFill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162</a:t>
            </a:fld>
            <a:endParaRPr lang="en-US" dirty="0"/>
          </a:p>
        </p:txBody>
      </p:sp>
      <p:sp>
        <p:nvSpPr>
          <p:cNvPr id="7" name="제목 8"/>
          <p:cNvSpPr>
            <a:spLocks noGrp="1"/>
          </p:cNvSpPr>
          <p:nvPr>
            <p:ph type="title"/>
          </p:nvPr>
        </p:nvSpPr>
        <p:spPr>
          <a:xfrm>
            <a:off x="531274" y="2564895"/>
            <a:ext cx="8081453" cy="800724"/>
          </a:xfrm>
        </p:spPr>
        <p:txBody>
          <a:bodyPr/>
          <a:lstStyle/>
          <a:p>
            <a:pPr algn="ctr"/>
            <a:r>
              <a:rPr lang="en-US" altLang="ko-KR" sz="2600" dirty="0" smtClean="0"/>
              <a:t>17.5 </a:t>
            </a:r>
            <a:r>
              <a:rPr lang="ko-KR" altLang="en-US" sz="2600" dirty="0" smtClean="0"/>
              <a:t>요약</a:t>
            </a:r>
            <a:endParaRPr lang="en-US" altLang="ko-KR" sz="2600" dirty="0"/>
          </a:p>
        </p:txBody>
      </p:sp>
      <p:cxnSp>
        <p:nvCxnSpPr>
          <p:cNvPr id="8" name="직선 연결선 7"/>
          <p:cNvCxnSpPr/>
          <p:nvPr/>
        </p:nvCxnSpPr>
        <p:spPr>
          <a:xfrm>
            <a:off x="1000366" y="3397954"/>
            <a:ext cx="7200875" cy="13865"/>
          </a:xfrm>
          <a:prstGeom prst="line">
            <a:avLst/>
          </a:prstGeom>
          <a:ln w="57150">
            <a:solidFill>
              <a:srgbClr val="E0A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1537540561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17.5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요약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요약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장에서 먼저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딥러닝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분야의 생성 모델을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배웠음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생성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모델의 주요 목적은 새로운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데이터를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합성하는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것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그다음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GAN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생성자 신경망과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판별자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신경망을 적대적인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훈련하에서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서로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경쟁하게 만들어 어떻게 두 신경망을 향상시키는지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알아보았음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생성자와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판별자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신경망에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완전 연결 층만을 사용하여 간단한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GAN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모델을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구현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또한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GAN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모델을 향상시킬 수 있는 방법을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다루었음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먼저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생성자와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판별자에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심층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합성곱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신경망을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사용한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DCGAN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을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보았음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과정에서 전치 합성곱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특성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맵의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공간 차원을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업샘플링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과 배치 정규화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훈련 과정의 수렴을 향상시킴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라는 새로운 개념을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배웠음</a:t>
            </a:r>
            <a:endParaRPr lang="en-US" altLang="ko-KR" b="1" dirty="0" smtClean="0">
              <a:solidFill>
                <a:schemeClr val="bg1">
                  <a:lumMod val="50000"/>
                </a:schemeClr>
              </a:solidFill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17.5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요약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요약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그다음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진짜와 가짜 샘플 분포 사이의 거리를 측정하기 위해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EM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거리를 사용하는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WGAN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을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살펴보았음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마지막으로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가중치를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클리핑하는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대신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1-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립시츠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속성을 유지하기 위해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GP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사용한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WGAN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 대해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이야기했음</a:t>
            </a:r>
            <a:endParaRPr lang="en-US" altLang="ko-KR" b="1" dirty="0" smtClean="0">
              <a:solidFill>
                <a:schemeClr val="bg1">
                  <a:lumMod val="50000"/>
                </a:schemeClr>
              </a:solidFill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17.1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생성적 적대 신경망 소개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GAN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으로 새로운 샘플 생성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GAN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하는 일의 핵심을 이해하기 위해 알려진 분포에서 샘플링한 랜덤 벡터 </a:t>
            </a:r>
            <a:r>
              <a:rPr lang="en-US" altLang="ko-KR" b="1" dirty="0" smtClean="0">
                <a:latin typeface="KoPub돋움체_Pro Light" pitchFamily="18" charset="-127"/>
                <a:ea typeface="KoPub돋움체_Pro Light" pitchFamily="18" charset="-127"/>
              </a:rPr>
              <a:t>z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입력받아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출력 이미지 </a:t>
            </a:r>
            <a:r>
              <a:rPr lang="en-US" altLang="ko-KR" b="1" dirty="0" smtClean="0">
                <a:latin typeface="KoPub돋움체_Pro Light" pitchFamily="18" charset="-127"/>
                <a:ea typeface="KoPub돋움체_Pro Light" pitchFamily="18" charset="-127"/>
              </a:rPr>
              <a:t>x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생성하는 신경망을 가정해 보자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신경망을 </a:t>
            </a:r>
            <a:r>
              <a:rPr lang="ko-KR" altLang="en-US" b="1" dirty="0" smtClean="0">
                <a:latin typeface="KoPub돋움체_Pro Light" pitchFamily="18" charset="-127"/>
                <a:ea typeface="KoPub돋움체_Pro Light" pitchFamily="18" charset="-127"/>
              </a:rPr>
              <a:t>생성자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(generator)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(G)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라고 부르며   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=G(</a:t>
            </a:r>
            <a:r>
              <a:rPr lang="en-US" altLang="ko-KR" b="1" dirty="0" smtClean="0">
                <a:latin typeface="KoPub돋움체_Pro Light" pitchFamily="18" charset="-127"/>
                <a:ea typeface="KoPub돋움체_Pro Light" pitchFamily="18" charset="-127"/>
              </a:rPr>
              <a:t>z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생성된 출력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얼굴 이미지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빌딩 이미지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동물 이미지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MNIST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같은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손글씨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숫자 이미지를 생성하는 것이 목적이라고 가정해 보자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975249" y="2449681"/>
            <a:ext cx="210529" cy="2105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17.1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생성적 적대 신경망 소개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GAN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으로 새로운 샘플 생성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언제나 그렇듯이 신경망을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랜덤한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가중치로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초기화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가중치가 학습되기 전에 출력한 이미지는 백색 소음과 비슷할 것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이미지의 품질을 평가하는 함수가 있다고 가정해 보자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이를 평가 함수라고 부름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이런 함수에서 피드백을 받아 생성된 이미지의 품질을 높이기 위해 가중치를 수정하도록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생성자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신경망에 알려 줄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이런 식으로 평가 함수의 피드백을 기반으로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생성자를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훈련시킬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생성자는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출력을 개선하여 진짜 이미지처럼 보이도록 학습될 것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17.1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생성적 적대 신경망 소개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GAN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으로 새로운 샘플 생성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앞의 문단에서 언급한 평가 함수가 이미지 생성 작업을 매우 쉽게 만들 수 있지만 이미지 품질을 평가하는 범용적인 함수가 있는지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있다면 어떻게 정의할 수 있는지가 관건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사람은 신경망의 출력을 보고 이미지 품질을 쉽게 평가할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뇌에서 만든 결과를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아직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신경망으로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역전파할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수 없음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만약 사람의 뇌가 합성 이미지의 품질을 평가할 수 있다면 비슷한 일을 하는 신경망 모델을 만들 수 있을까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?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이것이 바로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GAN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의 아이디어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그림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17-3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 있듯이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GAN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모델은 </a:t>
            </a:r>
            <a:r>
              <a:rPr lang="ko-KR" altLang="en-US" b="1" dirty="0" err="1" smtClean="0">
                <a:latin typeface="KoPub돋움체_Pro Light" pitchFamily="18" charset="-127"/>
                <a:ea typeface="KoPub돋움체_Pro Light" pitchFamily="18" charset="-127"/>
              </a:rPr>
              <a:t>판별자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(discriminator)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(D)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라고 불리는 또 다른 신경망으로 구성되어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판별자는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진짜 이미지 </a:t>
            </a:r>
            <a:r>
              <a:rPr lang="en-US" altLang="ko-KR" b="1" dirty="0" smtClean="0">
                <a:latin typeface="KoPub돋움체_Pro Light" pitchFamily="18" charset="-127"/>
                <a:ea typeface="KoPub돋움체_Pro Light" pitchFamily="18" charset="-127"/>
              </a:rPr>
              <a:t>x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에서 합성 이미지    를 감지하는 법을 학습하는 분류기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19078" y="4658646"/>
            <a:ext cx="210529" cy="2105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130630" y="375829"/>
            <a:ext cx="8943702" cy="80649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pPr lvl="0" algn="ctr" defTabSz="457200">
              <a:spcBef>
                <a:spcPct val="0"/>
              </a:spcBef>
            </a:pPr>
            <a: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E0AC00"/>
                </a:solidFill>
                <a:effectLst/>
                <a:uLnTx/>
                <a:uFillTx/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rPr>
              <a:t>17</a:t>
            </a:r>
            <a:r>
              <a:rPr kumimoji="0" lang="ko-KR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E0AC00"/>
                </a:solidFill>
                <a:effectLst/>
                <a:uLnTx/>
                <a:uFillTx/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rPr>
              <a:t>장 </a:t>
            </a:r>
            <a:r>
              <a:rPr lang="ko-KR" altLang="en-US" sz="3200" b="1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rPr>
              <a:t>새로운 데이터 합성을 위한 생성적 적대 신경망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KoPub돋움체_Pro Bold" panose="02020603020101020101" pitchFamily="18" charset="-127"/>
              <a:ea typeface="KoPub돋움체_Pro Bold" panose="02020603020101020101" pitchFamily="18" charset="-127"/>
              <a:cs typeface="+mj-cs"/>
            </a:endParaRPr>
          </a:p>
        </p:txBody>
      </p:sp>
      <p:cxnSp>
        <p:nvCxnSpPr>
          <p:cNvPr id="5" name="직선 연결선 4"/>
          <p:cNvCxnSpPr/>
          <p:nvPr/>
        </p:nvCxnSpPr>
        <p:spPr>
          <a:xfrm flipV="1">
            <a:off x="424296" y="1182675"/>
            <a:ext cx="8353015" cy="17396"/>
          </a:xfrm>
          <a:prstGeom prst="line">
            <a:avLst/>
          </a:prstGeom>
          <a:ln w="57150">
            <a:solidFill>
              <a:srgbClr val="E0A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2159892" y="1643183"/>
            <a:ext cx="6214169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000" b="1" dirty="0" smtClean="0">
                <a:solidFill>
                  <a:srgbClr val="E0AC00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17.1</a:t>
            </a:r>
            <a:r>
              <a:rPr lang="en-US" altLang="ko-KR" sz="2000" b="1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</a:t>
            </a:r>
            <a:r>
              <a:rPr lang="ko-KR" altLang="en-US" sz="2000" b="1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생성적 적대 신경망 소개</a:t>
            </a:r>
            <a:endParaRPr lang="en-US" altLang="ko-KR" sz="20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000" b="1" dirty="0" smtClean="0">
                <a:solidFill>
                  <a:srgbClr val="E0AC00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17.2 </a:t>
            </a:r>
            <a:r>
              <a:rPr lang="ko-KR" altLang="en-US" sz="2000" b="1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밑바닥부터 </a:t>
            </a:r>
            <a:r>
              <a:rPr lang="en-US" altLang="ko-KR" sz="2000" b="1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GAN </a:t>
            </a:r>
            <a:r>
              <a:rPr lang="ko-KR" altLang="en-US" sz="2000" b="1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모델 구현</a:t>
            </a:r>
            <a:endParaRPr lang="en-US" altLang="ko-KR" sz="2000" b="1" dirty="0" smtClean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000" b="1" dirty="0" smtClean="0">
                <a:solidFill>
                  <a:srgbClr val="E0AC00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17.3 </a:t>
            </a:r>
            <a:r>
              <a:rPr lang="ko-KR" altLang="en-US" sz="2000" b="1" dirty="0" err="1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합성곱</a:t>
            </a:r>
            <a:r>
              <a:rPr lang="ko-KR" altLang="en-US" sz="2000" b="1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</a:t>
            </a:r>
            <a:r>
              <a:rPr lang="en-US" altLang="ko-KR" sz="2000" b="1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GAN</a:t>
            </a:r>
            <a:r>
              <a:rPr lang="ko-KR" altLang="en-US" sz="2000" b="1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과 바서슈타인 </a:t>
            </a:r>
            <a:r>
              <a:rPr lang="en-US" altLang="ko-KR" sz="2000" b="1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GAN</a:t>
            </a:r>
            <a:r>
              <a:rPr lang="ko-KR" altLang="en-US" sz="2000" b="1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으로 합성 이미지   </a:t>
            </a:r>
            <a:endParaRPr lang="en-US" altLang="ko-KR" sz="2000" b="1" dirty="0" smtClean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000" b="1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       </a:t>
            </a:r>
            <a:r>
              <a:rPr lang="ko-KR" altLang="en-US" sz="2000" b="1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품질 높이기</a:t>
            </a:r>
            <a:endParaRPr lang="en-US" altLang="ko-KR" sz="2000" b="1" dirty="0" smtClean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000" b="1" dirty="0" smtClean="0">
                <a:solidFill>
                  <a:srgbClr val="E0AC00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17.4 </a:t>
            </a:r>
            <a:r>
              <a:rPr lang="ko-KR" altLang="en-US" sz="2000" b="1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다른 </a:t>
            </a:r>
            <a:r>
              <a:rPr lang="en-US" altLang="ko-KR" sz="2000" b="1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GAN </a:t>
            </a:r>
            <a:r>
              <a:rPr lang="ko-KR" altLang="en-US" sz="2000" b="1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애플리케이션</a:t>
            </a:r>
            <a:endParaRPr lang="en-US" altLang="ko-KR" sz="2000" b="1" dirty="0" smtClean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000" b="1" dirty="0" smtClean="0">
                <a:solidFill>
                  <a:srgbClr val="E0AC00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17.5 </a:t>
            </a:r>
            <a:r>
              <a:rPr lang="ko-KR" altLang="en-US" sz="2000" b="1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요약</a:t>
            </a:r>
            <a:endParaRPr lang="en-US" altLang="ko-KR" sz="2000" b="1" dirty="0" smtClean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5375405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17.1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생성적 적대 신경망 소개</a:t>
            </a:r>
            <a:endParaRPr lang="ko-KR" altLang="en-US" dirty="0"/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597117" y="1530856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/>
              <a:t> </a:t>
            </a:r>
            <a:r>
              <a:rPr lang="ko-KR" altLang="en-US" sz="1600" b="1" dirty="0" smtClean="0"/>
              <a:t>그림 </a:t>
            </a:r>
            <a:r>
              <a:rPr lang="en-US" altLang="ko-KR" sz="1600" b="1" dirty="0" smtClean="0"/>
              <a:t>17-3 GAN </a:t>
            </a:r>
            <a:r>
              <a:rPr lang="ko-KR" altLang="en-US" sz="1600" b="1" dirty="0" smtClean="0"/>
              <a:t>모델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4724" y="1873611"/>
            <a:ext cx="7557784" cy="32065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17.1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생성적 적대 신경망 소개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GAN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으로 새로운 샘플 생성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GAN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에서 생성자와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판별자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두 신경망이 함께 훈련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먼저 모델 가중치를 초기화한 후 생성자가 진짜처럼 보이지 않은 이미지를 만듦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비슷하게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판별자는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진짜 이미지와 생성자가 합성한 가짜 이미지를 구분하는 능력이 형편없음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시간이 지남에 따라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즉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훈련을 통해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두 신경망이 서로 상호 작용을 하면서 향상됨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두 신경망은 적대적인 게임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(adversarial game)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을 수행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생성자는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판별자를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속이기 위해 출력을 향상시키도록 학습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동시에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판별자는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합성 이미지를 더 잘 감지하도록 훈련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17.1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생성적 적대 신경망 소개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GAN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의 생성자와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판별자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손실 함수 이해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원본 논문에 나와 있는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GAN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의 목적 함수는 다음과 같음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buNone/>
            </a:pP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여기서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V(θ</a:t>
            </a:r>
            <a:r>
              <a:rPr lang="en-US" altLang="ko-KR" baseline="30000" dirty="0" smtClean="0">
                <a:latin typeface="KoPub돋움체_Pro Light" pitchFamily="18" charset="-127"/>
                <a:ea typeface="KoPub돋움체_Pro Light" pitchFamily="18" charset="-127"/>
              </a:rPr>
              <a:t>(D)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θ</a:t>
            </a:r>
            <a:r>
              <a:rPr lang="en-US" altLang="ko-KR" baseline="30000" dirty="0" smtClean="0">
                <a:latin typeface="KoPub돋움체_Pro Light" pitchFamily="18" charset="-127"/>
                <a:ea typeface="KoPub돋움체_Pro Light" pitchFamily="18" charset="-127"/>
              </a:rPr>
              <a:t>(G)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가치 함수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(value function)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라고 부름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이를 보상으로 생각할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판별자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(D)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 대해 이 값을 최대화하고 생성자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(G)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 대해서는 이 값을 최소화해야 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즉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</a:t>
            </a: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D(</a:t>
            </a:r>
            <a:r>
              <a:rPr lang="en-US" altLang="ko-KR" b="1" dirty="0" smtClean="0">
                <a:latin typeface="KoPub돋움체_Pro Light" pitchFamily="18" charset="-127"/>
                <a:ea typeface="KoPub돋움체_Pro Light" pitchFamily="18" charset="-127"/>
              </a:rPr>
              <a:t>x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입력 샘플 </a:t>
            </a:r>
            <a:r>
              <a:rPr lang="en-US" altLang="ko-KR" b="1" dirty="0" smtClean="0">
                <a:latin typeface="KoPub돋움체_Pro Light" pitchFamily="18" charset="-127"/>
                <a:ea typeface="KoPub돋움체_Pro Light" pitchFamily="18" charset="-127"/>
              </a:rPr>
              <a:t>x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가 진짜인지 가짜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즉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생성된 것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인지 나타내는 확률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                             는 데이터 분포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진짜 샘플의 분포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에서 온 샘플에 대한 대괄호 안에 있는 식의 기댓값을 나타냄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                                   는 입력 벡터 </a:t>
            </a:r>
            <a:r>
              <a:rPr lang="en-US" altLang="ko-KR" b="1" dirty="0" smtClean="0">
                <a:latin typeface="KoPub돋움체_Pro Light" pitchFamily="18" charset="-127"/>
                <a:ea typeface="KoPub돋움체_Pro Light" pitchFamily="18" charset="-127"/>
              </a:rPr>
              <a:t>z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 대한 대괄호 안에 있는 식의 기댓값을 나타냄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57973" y="2161646"/>
            <a:ext cx="7314755" cy="5928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77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03616" y="3790997"/>
            <a:ext cx="1946336" cy="3691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77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73187" y="4523533"/>
            <a:ext cx="1711711" cy="286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773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147187" y="5041996"/>
            <a:ext cx="2099852" cy="3511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17.1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생성적 적대 신경망 소개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GAN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의 생성자와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판별자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손실 함수 이해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이런 가치 함수를 사용한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GAN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모델의 훈련은 두 개의 최적화 단계가 필요함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(1)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판별자에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대한 보상을 최대화하고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(2)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생성자에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대한 보상을 최소화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실용적인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GAN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훈련 방법은 두 최적화 단계를 교대로 수행하는 것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(1)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한 신경망의 가중치를 고정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동결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하고 다른 신경망의 가중치를 최적화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(2)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두 번째 신경망을 고정하고 첫 번째 신경망을 최적화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훈련 반복마다 이 과정을 반복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생성자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신경망을 고정하고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판별자를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최적화한다고 가정해 보자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가치 함수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V(θ</a:t>
            </a:r>
            <a:r>
              <a:rPr lang="en-US" altLang="ko-KR" baseline="30000" dirty="0" smtClean="0">
                <a:latin typeface="KoPub돋움체_Pro Light" pitchFamily="18" charset="-127"/>
                <a:ea typeface="KoPub돋움체_Pro Light" pitchFamily="18" charset="-127"/>
              </a:rPr>
              <a:t>(D)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θ</a:t>
            </a:r>
            <a:r>
              <a:rPr lang="en-US" altLang="ko-KR" baseline="30000" dirty="0" smtClean="0">
                <a:latin typeface="KoPub돋움체_Pro Light" pitchFamily="18" charset="-127"/>
                <a:ea typeface="KoPub돋움체_Pro Light" pitchFamily="18" charset="-127"/>
              </a:rPr>
              <a:t>(G)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의 두 항이 모두 판별자를 최적화하는 데 기여함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첫 번째 항은 진짜 샘플에 연관된 손실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두 번째 항은 가짜 샘플에 대한 손실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G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고정하면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V(θ</a:t>
            </a:r>
            <a:r>
              <a:rPr lang="en-US" altLang="ko-KR" baseline="30000" dirty="0" smtClean="0">
                <a:latin typeface="KoPub돋움체_Pro Light" pitchFamily="18" charset="-127"/>
                <a:ea typeface="KoPub돋움체_Pro Light" pitchFamily="18" charset="-127"/>
              </a:rPr>
              <a:t>(D)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θ</a:t>
            </a:r>
            <a:r>
              <a:rPr lang="en-US" altLang="ko-KR" baseline="30000" dirty="0" smtClean="0">
                <a:latin typeface="KoPub돋움체_Pro Light" pitchFamily="18" charset="-127"/>
                <a:ea typeface="KoPub돋움체_Pro Light" pitchFamily="18" charset="-127"/>
              </a:rPr>
              <a:t>(G)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최대화하는 것이 목적 함수가 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즉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판별자가 진짜와 가짜 이미지를 더 잘 구분하도록 만드는 것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17.1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생성적 적대 신경망 소개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GAN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의 생성자와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판별자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손실 함수 이해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진짜와 가짜 샘플에 대한 손실을 사용하여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판별자를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최적화한 후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판별자를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고정하고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생성자를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최적화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경우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V(θ</a:t>
            </a:r>
            <a:r>
              <a:rPr lang="en-US" altLang="ko-KR" baseline="30000" dirty="0" smtClean="0">
                <a:latin typeface="KoPub돋움체_Pro Light" pitchFamily="18" charset="-127"/>
                <a:ea typeface="KoPub돋움체_Pro Light" pitchFamily="18" charset="-127"/>
              </a:rPr>
              <a:t>(D)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θ</a:t>
            </a:r>
            <a:r>
              <a:rPr lang="en-US" altLang="ko-KR" baseline="30000" dirty="0" smtClean="0">
                <a:latin typeface="KoPub돋움체_Pro Light" pitchFamily="18" charset="-127"/>
                <a:ea typeface="KoPub돋움체_Pro Light" pitchFamily="18" charset="-127"/>
              </a:rPr>
              <a:t>(G)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 있는 두 번째 항만 생성자의 그레이디언트에 기여함</a:t>
            </a: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D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고정할 때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V(θ</a:t>
            </a:r>
            <a:r>
              <a:rPr lang="en-US" altLang="ko-KR" baseline="30000" dirty="0" smtClean="0">
                <a:latin typeface="KoPub돋움체_Pro Light" pitchFamily="18" charset="-127"/>
                <a:ea typeface="KoPub돋움체_Pro Light" pitchFamily="18" charset="-127"/>
              </a:rPr>
              <a:t>(D)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θ</a:t>
            </a:r>
            <a:r>
              <a:rPr lang="en-US" altLang="ko-KR" baseline="30000" dirty="0" smtClean="0">
                <a:latin typeface="KoPub돋움체_Pro Light" pitchFamily="18" charset="-127"/>
                <a:ea typeface="KoPub돋움체_Pro Light" pitchFamily="18" charset="-127"/>
              </a:rPr>
              <a:t>(G)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최소화하는 목적 함수는                                         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쓸 수 있음</a:t>
            </a: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굿펠로우의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원본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GAN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논문에 따르면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log(1-D(G(</a:t>
            </a:r>
            <a:r>
              <a:rPr lang="en-US" altLang="ko-KR" b="1" dirty="0" smtClean="0">
                <a:latin typeface="KoPub돋움체_Pro Light" pitchFamily="18" charset="-127"/>
                <a:ea typeface="KoPub돋움체_Pro Light" pitchFamily="18" charset="-127"/>
              </a:rPr>
              <a:t>z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)))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함수는 초기 훈련 단계에서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그레이디언트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소실 문제가 발생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때문에 훈련 초기에 출력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G(</a:t>
            </a:r>
            <a:r>
              <a:rPr lang="en-US" altLang="ko-KR" b="1" dirty="0" smtClean="0">
                <a:latin typeface="KoPub돋움체_Pro Light" pitchFamily="18" charset="-127"/>
                <a:ea typeface="KoPub돋움체_Pro Light" pitchFamily="18" charset="-127"/>
              </a:rPr>
              <a:t>z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진짜 샘플처럼 전혀 보이지 않음</a:t>
            </a: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D(G(</a:t>
            </a:r>
            <a:r>
              <a:rPr lang="en-US" altLang="ko-KR" b="1" dirty="0" smtClean="0">
                <a:latin typeface="KoPub돋움체_Pro Light" pitchFamily="18" charset="-127"/>
                <a:ea typeface="KoPub돋움체_Pro Light" pitchFamily="18" charset="-127"/>
              </a:rPr>
              <a:t>z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거의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0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 가까워질 것이 확실함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이런 현상을 포화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(saturation)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되었다고 말함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문제를 해결하기 위해 최소화하려는 목적 함수                                           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            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buNone/>
            </a:pP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                                       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로 바꾸어 쓸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93712" y="2758578"/>
            <a:ext cx="2417807" cy="3247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79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90463" y="4926782"/>
            <a:ext cx="2533294" cy="3651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79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73187" y="5272424"/>
            <a:ext cx="2139279" cy="3408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17.1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생성적 적대 신경망 소개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GAN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의 생성자와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판별자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손실 함수 이해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이렇게 식을 바꾸는 것은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생성자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훈련에서 진짜와 가짜 샘플의 이미지를 뒤바꾸고 일반적인 함수 최솟값을 찾는 작업을 수행하는 것을 의미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다른 말로 하면 생성자가 합성한 샘플이 가짜라서 레이블이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0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이더라도 이 샘플의 레이블을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로 바꿈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그다음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                                    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최대화하는 대신 새로운 레이블로 이진 크로스 엔트로피 손실을 최소화할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33796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49257" y="2968144"/>
            <a:ext cx="2139279" cy="3408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17.1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생성적 적대 신경망 소개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GAN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의 생성자와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판별자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손실 함수 이해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GAN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훈련을 위한 일반적인 최적화 과정을 소개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GAN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을 훈련할 때 사용할 수 있는 데이터 레이블을 살펴보자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판별자가 이진 분류기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가짜와 진짜 이미지에 대한 클래스 레이블이 각각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0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이면 이진 크로스 엔트로피 손실 함수를 사용할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판별자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손실을 위한 정답 레이블을 다음과 같이 결정할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580" y="3544214"/>
            <a:ext cx="5584323" cy="7492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17.1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생성적 적대 신경망 소개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GAN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의 생성자와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판별자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손실 함수 이해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생성자를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훈련하기 위한 레이블은 무엇일까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?</a:t>
            </a: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생성자는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진짜 같은 이미지를 합성해야 하기 때문에 판별자가 생성자의 출력을 진짜로 분류하지 않으면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생성자에게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벌칙을 부여할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생성자의 손실 함수를 계산할 때 생성자의 출력에 대한 레이블을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로 가정한다는 의미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17.1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생성적 적대 신경망 소개</a:t>
            </a:r>
            <a:endParaRPr lang="ko-KR" altLang="en-US" dirty="0"/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597117" y="1530856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/>
              <a:t> </a:t>
            </a:r>
            <a:r>
              <a:rPr lang="ko-KR" altLang="en-US" sz="1600" b="1" dirty="0" smtClean="0"/>
              <a:t>그림 </a:t>
            </a:r>
            <a:r>
              <a:rPr lang="en-US" altLang="ko-KR" sz="1600" b="1" dirty="0" smtClean="0"/>
              <a:t>17-4 GAN</a:t>
            </a:r>
            <a:r>
              <a:rPr lang="ko-KR" altLang="en-US" sz="1600" b="1" dirty="0" smtClean="0"/>
              <a:t>의 훈련 단계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7117" y="1873611"/>
            <a:ext cx="7589754" cy="45136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7" name="제목 8"/>
          <p:cNvSpPr>
            <a:spLocks noGrp="1"/>
          </p:cNvSpPr>
          <p:nvPr>
            <p:ph type="title"/>
          </p:nvPr>
        </p:nvSpPr>
        <p:spPr>
          <a:xfrm>
            <a:off x="531274" y="2564895"/>
            <a:ext cx="8081453" cy="800724"/>
          </a:xfrm>
        </p:spPr>
        <p:txBody>
          <a:bodyPr/>
          <a:lstStyle/>
          <a:p>
            <a:pPr algn="ctr"/>
            <a:r>
              <a:rPr lang="en-US" altLang="ko-KR" sz="2600" dirty="0" smtClean="0"/>
              <a:t>17.2 </a:t>
            </a:r>
            <a:r>
              <a:rPr lang="ko-KR" altLang="en-US" sz="2600" dirty="0" smtClean="0"/>
              <a:t>밑바닥부터 </a:t>
            </a:r>
            <a:r>
              <a:rPr lang="en-US" altLang="ko-KR" sz="2600" dirty="0" smtClean="0"/>
              <a:t>GAN </a:t>
            </a:r>
            <a:r>
              <a:rPr lang="ko-KR" altLang="en-US" sz="2600" dirty="0" smtClean="0"/>
              <a:t>모델 구현</a:t>
            </a:r>
            <a:endParaRPr lang="en-US" altLang="ko-KR" sz="2600" dirty="0"/>
          </a:p>
        </p:txBody>
      </p:sp>
      <p:cxnSp>
        <p:nvCxnSpPr>
          <p:cNvPr id="8" name="직선 연결선 7"/>
          <p:cNvCxnSpPr/>
          <p:nvPr/>
        </p:nvCxnSpPr>
        <p:spPr>
          <a:xfrm>
            <a:off x="1000366" y="3397954"/>
            <a:ext cx="7200875" cy="13865"/>
          </a:xfrm>
          <a:prstGeom prst="line">
            <a:avLst/>
          </a:prstGeom>
          <a:ln w="57150">
            <a:solidFill>
              <a:srgbClr val="E0A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15375405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7" name="제목 8"/>
          <p:cNvSpPr>
            <a:spLocks noGrp="1"/>
          </p:cNvSpPr>
          <p:nvPr>
            <p:ph type="title"/>
          </p:nvPr>
        </p:nvSpPr>
        <p:spPr>
          <a:xfrm>
            <a:off x="531274" y="2564895"/>
            <a:ext cx="8081453" cy="800724"/>
          </a:xfrm>
        </p:spPr>
        <p:txBody>
          <a:bodyPr/>
          <a:lstStyle/>
          <a:p>
            <a:pPr algn="ctr"/>
            <a:r>
              <a:rPr lang="en-US" altLang="ko-KR" sz="2600" dirty="0" smtClean="0"/>
              <a:t>17.1 </a:t>
            </a:r>
            <a:r>
              <a:rPr lang="ko-KR" altLang="en-US" sz="2600" dirty="0" smtClean="0"/>
              <a:t>생성적 적대 신경망 소개</a:t>
            </a:r>
            <a:endParaRPr lang="en-US" altLang="ko-KR" sz="2600" dirty="0"/>
          </a:p>
        </p:txBody>
      </p:sp>
      <p:cxnSp>
        <p:nvCxnSpPr>
          <p:cNvPr id="8" name="직선 연결선 7"/>
          <p:cNvCxnSpPr/>
          <p:nvPr/>
        </p:nvCxnSpPr>
        <p:spPr>
          <a:xfrm>
            <a:off x="1000366" y="3397954"/>
            <a:ext cx="7200875" cy="13865"/>
          </a:xfrm>
          <a:prstGeom prst="line">
            <a:avLst/>
          </a:prstGeom>
          <a:ln w="57150">
            <a:solidFill>
              <a:srgbClr val="E0A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15375405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17.2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밑바닥부터 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GAN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모델 구현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구글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코랩에서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GAN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모델 훈련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장의 코드 예제는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GPU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가 없는 노트북이나 워크스테이션의 컴퓨팅 파워보다 높은 자원을 요구함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이미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NVIDIA GPU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장착한 컴퓨터가 있고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CUDA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와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cuDNN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라이브러리를 설치했다면 이를 사용해서 계산 속도를 높일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대부분은 이런 고성능 컴퓨팅 자원이 없기 때문에 여기서는 무료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클라우드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컴퓨팅 서비스인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구글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코랩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(Google </a:t>
            </a:r>
            <a:r>
              <a:rPr lang="en-US" altLang="ko-KR" dirty="0" err="1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Colaboratory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환경을 사용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17.2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밑바닥부터 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GAN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모델 구현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구글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코랩에서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GAN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모델 훈련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구글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코랩은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클라우드에서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실행하는 주피터 노트북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en-US" altLang="ko-KR" dirty="0" err="1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Jupyter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 notebook)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인스턴스를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제공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노트북은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구글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드라이브나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깃허브에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저장할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코랩은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CPU, GPU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심지어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TPU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(Tensor Processing Unit)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와 같은 여러 가지 컴퓨팅 자원을 제공하지만 실행 시간은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12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시간으로 제한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12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시간이 넘게 실행되면 노트북이 중지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장의 코드 예제를 실행하려면 최대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2~3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시간이 필요하기 때문에 시간 제한이 문제되지는 않음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12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시간 이상 실행되는 프로젝트에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구글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코랩을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사용하려면 체크포인트 파일로 중간 결과를 저장하는 것이 좋음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17.2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밑바닥부터 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GAN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모델 구현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구글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코랩에서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GAN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모델 훈련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구글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코랩을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사용하는 방법은 간단함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https://colab.research.google.com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을 방문하면 자동으로 어디서 주피터 노트북을 가져올지 묻는 팝업 창이 뜸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창에서 그림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17-5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와 같이 </a:t>
            </a:r>
            <a:r>
              <a:rPr lang="en-US" altLang="ko-KR" b="1" dirty="0" smtClean="0">
                <a:latin typeface="KoPub돋움체_Pro Light" pitchFamily="18" charset="-127"/>
                <a:ea typeface="KoPub돋움체_Pro Light" pitchFamily="18" charset="-127"/>
              </a:rPr>
              <a:t>Google </a:t>
            </a:r>
            <a:r>
              <a:rPr lang="ko-KR" altLang="en-US" b="1" dirty="0" smtClean="0">
                <a:latin typeface="KoPub돋움체_Pro Light" pitchFamily="18" charset="-127"/>
                <a:ea typeface="KoPub돋움체_Pro Light" pitchFamily="18" charset="-127"/>
              </a:rPr>
              <a:t>드라이브 탭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을 클릭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이렇게 하면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구글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드라이브에 노트북을 저장할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그다음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새 노트북을 만들기 팝업 창 아래에 있는 </a:t>
            </a:r>
            <a:r>
              <a:rPr lang="ko-KR" altLang="en-US" b="1" dirty="0" smtClean="0">
                <a:latin typeface="KoPub돋움체_Pro Light" pitchFamily="18" charset="-127"/>
                <a:ea typeface="KoPub돋움체_Pro Light" pitchFamily="18" charset="-127"/>
              </a:rPr>
              <a:t>새 노트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링크를 클릭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17.2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밑바닥부터 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GAN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모델 구현</a:t>
            </a:r>
            <a:endParaRPr lang="ko-KR" altLang="en-US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597117" y="1530856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/>
              <a:t> </a:t>
            </a:r>
            <a:r>
              <a:rPr lang="ko-KR" altLang="en-US" sz="1600" b="1" dirty="0" smtClean="0"/>
              <a:t>그림 </a:t>
            </a:r>
            <a:r>
              <a:rPr lang="en-US" altLang="ko-KR" sz="1600" b="1" dirty="0" smtClean="0"/>
              <a:t>17-5 </a:t>
            </a:r>
            <a:r>
              <a:rPr lang="ko-KR" altLang="en-US" sz="1600" b="1" dirty="0" err="1" smtClean="0"/>
              <a:t>코랩에서</a:t>
            </a:r>
            <a:r>
              <a:rPr lang="ko-KR" altLang="en-US" sz="1600" b="1" dirty="0" smtClean="0"/>
              <a:t> 새 노트북 만들기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4725" y="1903351"/>
            <a:ext cx="6344282" cy="4636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17.2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밑바닥부터 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GAN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모델 구현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구글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코랩에서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GAN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모델 훈련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링크를 클릭하면 새로운 노트북이 열리게 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노트북에서 작성하는 모든 코드는 자동으로 저장되고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구글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드라이브의 </a:t>
            </a:r>
            <a:r>
              <a:rPr lang="en-US" altLang="ko-KR" b="1" dirty="0" err="1" smtClean="0">
                <a:latin typeface="KoPub돋움체_Pro Light" pitchFamily="18" charset="-127"/>
                <a:ea typeface="KoPub돋움체_Pro Light" pitchFamily="18" charset="-127"/>
              </a:rPr>
              <a:t>Colab</a:t>
            </a:r>
            <a:r>
              <a:rPr lang="en-US" altLang="ko-KR" b="1" dirty="0" smtClean="0">
                <a:latin typeface="KoPub돋움체_Pro Light" pitchFamily="18" charset="-127"/>
                <a:ea typeface="KoPub돋움체_Pro Light" pitchFamily="18" charset="-127"/>
              </a:rPr>
              <a:t> Notebooks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폴더에서 찾을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17.2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밑바닥부터 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GAN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모델 구현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구글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코랩에서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GAN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모델 훈련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다음 단계로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GPU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사용하여 노트북의 코드를 실행하는 방법을 알아보자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노트북의 메뉴 막대에 있는 </a:t>
            </a:r>
            <a:r>
              <a:rPr lang="ko-KR" altLang="en-US" b="1" dirty="0" smtClean="0">
                <a:latin typeface="KoPub돋움체_Pro Light" pitchFamily="18" charset="-127"/>
                <a:ea typeface="KoPub돋움체_Pro Light" pitchFamily="18" charset="-127"/>
              </a:rPr>
              <a:t>런타임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을 선택하고 </a:t>
            </a:r>
            <a:r>
              <a:rPr lang="ko-KR" altLang="en-US" b="1" dirty="0" smtClean="0">
                <a:latin typeface="KoPub돋움체_Pro Light" pitchFamily="18" charset="-127"/>
                <a:ea typeface="KoPub돋움체_Pro Light" pitchFamily="18" charset="-127"/>
              </a:rPr>
              <a:t>런타임 유형 변경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을 클릭한 후 그림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17-7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과 같이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GPU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선택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597117" y="2798210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/>
              <a:t> </a:t>
            </a:r>
            <a:r>
              <a:rPr lang="ko-KR" altLang="en-US" sz="1600" b="1" dirty="0" smtClean="0"/>
              <a:t>그림 </a:t>
            </a:r>
            <a:r>
              <a:rPr lang="en-US" altLang="ko-KR" sz="1600" b="1" dirty="0" smtClean="0"/>
              <a:t>17-6 </a:t>
            </a:r>
            <a:r>
              <a:rPr lang="ko-KR" altLang="en-US" sz="1600" b="1" dirty="0" smtClean="0"/>
              <a:t>런타임 유형 변형 메뉴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4724" y="3140965"/>
            <a:ext cx="7110101" cy="3333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17.2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밑바닥부터 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GAN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모델 구현</a:t>
            </a:r>
            <a:endParaRPr lang="ko-KR" altLang="en-US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597117" y="1530856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/>
              <a:t> </a:t>
            </a:r>
            <a:r>
              <a:rPr lang="ko-KR" altLang="en-US" sz="1600" b="1" dirty="0" smtClean="0"/>
              <a:t>그림 </a:t>
            </a:r>
            <a:r>
              <a:rPr lang="en-US" altLang="ko-KR" sz="1600" b="1" dirty="0" smtClean="0"/>
              <a:t>17-7 </a:t>
            </a:r>
            <a:r>
              <a:rPr lang="ko-KR" altLang="en-US" sz="1600" b="1" dirty="0" smtClean="0"/>
              <a:t>런타임 유형 바꾸기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4724" y="1873611"/>
            <a:ext cx="6335736" cy="48018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17.2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밑바닥부터 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GAN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모델 구현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구글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코랩에서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GAN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모델 훈련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코랩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노트북 환경에는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넘파이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사이파이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en-US" altLang="ko-KR" dirty="0" err="1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SciPy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최신 버전의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텐서플로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등이 설치되어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글을 쓰는 시점에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코랩에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설치된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텐서플로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버전은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2.4.0</a:t>
            </a: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텐서플로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버전이 새로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릴리스되면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며칠 혹은 몇 주 후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코랩의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텐서플로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버전이 자동으로 업그레이드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17.2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밑바닥부터 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GAN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모델 구현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구글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코랩에서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GAN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모델 훈련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다음 코드를 사용하여 설치된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텐서플로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버전과 사용 가능한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GPU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확인해 보자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57973" y="2219253"/>
            <a:ext cx="7164357" cy="34673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17.2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밑바닥부터 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GAN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모델 구현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구글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코랩에서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GAN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모델 훈련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모델을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구글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드라이브에 저장하거나 다른 파일을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구글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드라이브로 전송하고 싶다면 노트북의 새로운 셀에 다음 명령을 실행하여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구글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드라이브를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마운트하자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코드를 실행하면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코랩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노트북에서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구글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드라이브에 접근할 수 있는 인증 링크를 제공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제공된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URL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을 클릭하여 받은 인증 코드를 셀 아래 입력 필드에 복사해 넣자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/content/drive/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MyDrive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경로에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구글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드라이브가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마운트됨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580" y="2507288"/>
            <a:ext cx="4483634" cy="826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17.1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생성적 적대 신경망 소개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생성적 적대 신경망 소개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GAN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의 주요한 목적은 훈련 데이터셋과 동일한 분포를 가진 새로운 데이터를 합성하는 것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GAN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의 원본 형태는 레이블 데이터가 필요하지 않으므로 머신 러닝 작업 중 비지도 학습 범주로 간주됨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원본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GAN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을 확장한 것은 비지도 학습과 지도 학습 양쪽으로 모두 볼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17.2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밑바닥부터 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GAN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모델 구현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생성자와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판별자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신경망 구현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첫 번째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GAN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모델의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생성자와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판별자를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한 개 또는 그 이상의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은닉층을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가진 완전 연결 신경망으로 구현해 보자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그림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17-8)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모델이 원본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GAN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버전이며 바닐라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(vanilla)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GAN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이라고 부름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17.2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밑바닥부터 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GAN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모델 구현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생성자와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판별자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신경망 구현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모델의 각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은닉층에는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LeakyReLU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활성화 함수를 사용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렐루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en-US" altLang="ko-KR" dirty="0" err="1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ReLU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사용하면 희소한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그레이디언트가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발생하기 때문에 입력 값 전 범위에 걸쳐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그레이디언트가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필요할 때는 적합하지 않기 때문임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판별자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신경망에서 각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은닉층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다음에는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드롭아웃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층이 뒤따름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생성자의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출력층은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하이퍼볼릭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탄젠트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tanh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활성화 함수를 사용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생성자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신경망에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tanh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활성화 함수를 사용하면 학습에 도움이 됨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판별자의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출력층은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로짓을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계산하기 위해 활성화 함수를 가지지 않음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즉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선형 활성화 함수를 사용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아니면 확률을 출력으로 얻기 위해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시그모이드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활성화 함수를 사용할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17.2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밑바닥부터 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GAN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모델 구현</a:t>
            </a:r>
            <a:endParaRPr lang="ko-KR" altLang="en-US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597117" y="1530856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/>
              <a:t> </a:t>
            </a:r>
            <a:r>
              <a:rPr lang="ko-KR" altLang="en-US" sz="1600" b="1" dirty="0" smtClean="0"/>
              <a:t>그림 </a:t>
            </a:r>
            <a:r>
              <a:rPr lang="en-US" altLang="ko-KR" sz="1600" b="1" dirty="0" smtClean="0"/>
              <a:t>17-8 </a:t>
            </a:r>
            <a:r>
              <a:rPr lang="ko-KR" altLang="en-US" sz="1600" b="1" dirty="0" err="1" smtClean="0"/>
              <a:t>생성자와</a:t>
            </a:r>
            <a:r>
              <a:rPr lang="ko-KR" altLang="en-US" sz="1600" b="1" dirty="0" smtClean="0"/>
              <a:t> 판별자의 활성화 함수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4198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4724" y="1873611"/>
            <a:ext cx="6158313" cy="46253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17.2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밑바닥부터 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GAN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모델 구현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생성자와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판별자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신경망 구현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두 신경망을 위해 두 개의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헬퍼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함수를 정의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함수는 케라스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Sequential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클래스로 모델을 만들고 앞서 언급한 층을 추가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코드는 다음과 같음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57974" y="2842421"/>
            <a:ext cx="4549688" cy="3639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17.2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밑바닥부터 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GAN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모델 구현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생성자와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판별자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신경망 구현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57973" y="1931218"/>
            <a:ext cx="6673419" cy="19977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403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57973" y="4044853"/>
            <a:ext cx="6691677" cy="1630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17.2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밑바닥부터 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GAN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모델 구현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생성자와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판별자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신경망 구현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4505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02407" y="1927128"/>
            <a:ext cx="7041227" cy="45550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17.2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밑바닥부터 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GAN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모델 구현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생성자와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판별자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신경망 구현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두 신경망을 위해 두 개의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헬퍼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함수를 정의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함수는 케라스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Sequential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클래스로 모델을 만들고 앞서 언급한 층을 추가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코드는 다음과 같음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57974" y="2842421"/>
            <a:ext cx="4549688" cy="3639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17.2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밑바닥부터 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GAN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모델 구현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생성자와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판별자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신경망 구현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57973" y="1931218"/>
            <a:ext cx="6546524" cy="14181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17.2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밑바닥부터 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GAN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모델 구현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생성자와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판별자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신경망 구현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그다음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모델을 훈련하기 위한 설정을 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이전 장에서 보았듯이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MNIST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이미지는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28×28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픽셀 크기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(MNIST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흑백 이미지이기 때문에 하나의 컬러 채널만 있음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</a:t>
            </a: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그다음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입력 벡터 </a:t>
            </a:r>
            <a:r>
              <a:rPr lang="en-US" altLang="ko-KR" b="1" dirty="0" smtClean="0">
                <a:latin typeface="KoPub돋움체_Pro Light" pitchFamily="18" charset="-127"/>
                <a:ea typeface="KoPub돋움체_Pro Light" pitchFamily="18" charset="-127"/>
              </a:rPr>
              <a:t>z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의 크기를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20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으로 지정하고 모델 가중치를 균등 분포로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랜덤하게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초기화하겠음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예를 들기 위해 아주 간단한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GAN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모델을 구현하기 때문에 완전 연결 층을 사용하고 각 신경망마다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100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개의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유닛을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가진 하나의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은닉층만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사용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17.2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밑바닥부터 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GAN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모델 구현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생성자와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판별자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신경망 구현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다음 코드에서 두 신경망을 생성하고 초기화</a:t>
            </a: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케라스의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summary()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메서드를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호출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73187" y="2564895"/>
            <a:ext cx="4656034" cy="39497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17.1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생성적 적대 신경망 소개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생성적 적대 신경망 소개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일반적인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GAN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개념은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이안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굿펠로우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(Ian </a:t>
            </a:r>
            <a:r>
              <a:rPr lang="en-US" altLang="ko-KR" dirty="0" err="1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Goodfellow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와 동료들이 심층 신경망을 사용하여 새로운 이미지를 합성하는 방법으로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2014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년 처음 발표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논문에서 제안한 초기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GAN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구조는 다층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퍼셉트론과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비슷한 완전 연결 층을 기반으로 하여 낮은 해상도의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MNIST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손글씨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숫자를 생성하도록 훈련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이것만으로도 이 기술의 가능성을 증명하기에는 충분했음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17.2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밑바닥부터 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GAN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모델 구현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생성자와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판별자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신경망 구현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4813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57973" y="1861768"/>
            <a:ext cx="6518028" cy="46780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17.2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밑바닥부터 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GAN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모델 구현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생성자와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판별자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신경망 구현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57973" y="1816004"/>
            <a:ext cx="6829795" cy="21255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17.2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밑바닥부터 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GAN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모델 구현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생성자와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판별자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신경망 구현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57973" y="1869375"/>
            <a:ext cx="6650334" cy="46704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17.2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밑바닥부터 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GAN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모델 구현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훈련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데이터셋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정의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다음 단계로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MNIST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데이터셋을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로드하고 필요한 전처리 단계를 적용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생성자의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출력층이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tanh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활성화 함수를 사용하기 때문에 합성된 이미지가 갖는 픽셀 값의 범위는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(-1, 1)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입력되는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MNIST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이미지 픽셀의 범위는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[0, 255](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텐서플로의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tf.uint8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데이터 타입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전처리 단계에서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tf.image.convert_image_dtype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함수를 사용해서 입력 이미지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텐서의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dtype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을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tf.uint8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tf.float32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로 바꾸겠음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dtype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바뀌는 것 외에도 이 함수를 호출하면 픽셀 강도의 범위를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[0, 1]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로 바꿈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여기에다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2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곱하고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을 빼서 픽셀 강도를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[-1, 1]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범위로 조정하겠음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또한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랜덤한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분포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코드에서는 일반적으로 널리 사용하는 균등 또는 정규 분포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기반으로 랜덤 벡터 </a:t>
            </a:r>
            <a:r>
              <a:rPr lang="en-US" altLang="ko-KR" b="1" dirty="0" smtClean="0">
                <a:latin typeface="KoPub돋움체_Pro Light" pitchFamily="18" charset="-127"/>
                <a:ea typeface="KoPub돋움체_Pro Light" pitchFamily="18" charset="-127"/>
              </a:rPr>
              <a:t>z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만듦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17.2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밑바닥부터 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GAN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모델 구현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훈련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데이터셋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정의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그다음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전처리된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이미지와 랜덤 벡터를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튜플로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반환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73187" y="2201970"/>
            <a:ext cx="5432588" cy="43378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17.2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밑바닥부터 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GAN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모델 구현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훈련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데이터셋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정의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여기서는 편의상 모델을 훈련할 때 입력 벡터 </a:t>
            </a:r>
            <a:r>
              <a:rPr lang="en-US" altLang="ko-KR" b="1" dirty="0" smtClean="0">
                <a:latin typeface="KoPub돋움체_Pro Light" pitchFamily="18" charset="-127"/>
                <a:ea typeface="KoPub돋움체_Pro Light" pitchFamily="18" charset="-127"/>
              </a:rPr>
              <a:t>z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와 훈련 데이터에서 추출한 이미지를 함께 반환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이것이 벡터 </a:t>
            </a:r>
            <a:r>
              <a:rPr lang="en-US" altLang="ko-KR" b="1" dirty="0" smtClean="0">
                <a:latin typeface="KoPub돋움체_Pro Light" pitchFamily="18" charset="-127"/>
                <a:ea typeface="KoPub돋움체_Pro Light" pitchFamily="18" charset="-127"/>
              </a:rPr>
              <a:t>z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가 데이터셋에 있는 입력 이미지와 조금이라도 관련 있다는 의미는 아님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훈련 반복마다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랜덤하게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생성된 벡터 </a:t>
            </a:r>
            <a:r>
              <a:rPr lang="en-US" altLang="ko-KR" b="1" dirty="0" smtClean="0">
                <a:latin typeface="KoPub돋움체_Pro Light" pitchFamily="18" charset="-127"/>
                <a:ea typeface="KoPub돋움체_Pro Light" pitchFamily="18" charset="-127"/>
              </a:rPr>
              <a:t>z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생성자가 새로운 이미지를 위해 받는 입력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진짜 이미지와 합성된 이미지를 포함한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이미지는 판별자의 입력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앞서 만든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데이터셋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객체를 조사해 보자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다음 코드에서 한 개의 배치를 추출하여 입력 벡터와 이미지 배열의 크기를 출력해 보자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또한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GAN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모델의 전체 데이터 흐름을 이해하기 위해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생성자와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판별자의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정방향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계산을 실행해 보자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17.2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밑바닥부터 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GAN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모델 구현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훈련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데이터셋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정의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먼저 입력 벡터 </a:t>
            </a:r>
            <a:r>
              <a:rPr lang="en-US" altLang="ko-KR" b="1" dirty="0" smtClean="0">
                <a:latin typeface="KoPub돋움체_Pro Light" pitchFamily="18" charset="-127"/>
                <a:ea typeface="KoPub돋움체_Pro Light" pitchFamily="18" charset="-127"/>
              </a:rPr>
              <a:t>z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의 배치를 생성자에 주입하여 출력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g_output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을 얻음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이는 가짜 샘플의 배치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배치를 판별자 모델에 주입하여 가짜 샘플의 배치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로짓인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d_logits_fake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얻음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또한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데이터셋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객체에서 가져온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전처리된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이미지를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판별자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모델에 주입하여 진짜 이미지에 대한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로짓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d_logits_real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을 얻음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17.2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밑바닥부터 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GAN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모델 구현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훈련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데이터셋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정의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코드는 다음과 같음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580" y="2216465"/>
            <a:ext cx="7062745" cy="36320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17.2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밑바닥부터 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GAN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모델 구현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훈련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데이터셋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정의</a:t>
            </a:r>
            <a:endParaRPr lang="en-US" altLang="ko-KR" b="1" dirty="0" smtClean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b="1" dirty="0" smtClean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b="1" dirty="0" smtClean="0">
              <a:latin typeface="KoPub돋움체_Pro Bold" pitchFamily="18" charset="-127"/>
              <a:ea typeface="KoPub돋움체_Pro Bold" pitchFamily="18" charset="-127"/>
            </a:endParaRPr>
          </a:p>
          <a:p>
            <a:pPr>
              <a:buNone/>
            </a:pPr>
            <a:endParaRPr lang="en-US" altLang="ko-KR" b="1" dirty="0" smtClean="0">
              <a:latin typeface="KoPub돋움체_Pro Bold" pitchFamily="18" charset="-127"/>
              <a:ea typeface="KoPub돋움체_Pro Bold" pitchFamily="18" charset="-127"/>
            </a:endParaRPr>
          </a:p>
          <a:p>
            <a:pPr>
              <a:buNone/>
            </a:pP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두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로짓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d_logits_fake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와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d_logits_real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은 모델을 훈련하는 동안 손실 함수를 계산하는 데 사용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57974" y="1931218"/>
            <a:ext cx="6052128" cy="13219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17.2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밑바닥부터 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GAN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모델 구현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GAN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모델 훈련하기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다음 단계로 손실 함수를 위해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BinaryCrossentropy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클래스 객체를 만들어 앞서 처리한 배치에 대해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생성자와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판별자의 손실을 계산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이를 위해 각 출력에 대한 정답 레이블이 필요함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생성자를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위해서는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로 채워진 벡터를 만들겠음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벡터의 크기는 생성된 이미지의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로짓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값을 담은 벡터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d_logits_fake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와 크기가 같음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판별자는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두 개의 손실이 필요함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d_logits_fake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사용하여 가짜 샘플을 감지하는 손실을 계산하고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d_logits_fake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기반으로 진짜 샘플을 감지하는 손실을 계산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17.1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생성적 적대 신경망 소개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생성적 적대 신경망 소개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처음 소개된 이후 원저자는 물론 많은 연구자가 헤아릴 수 없을 정도로 많은 개선 버전을 제시했고 공학과 과학의 여러 분야에서 다양한 애플리케이션을 만들었음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예를 들어 컴퓨터 비전에서는 이미지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-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투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-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이미지 변환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(image-to-image translation)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입력 이미지에서 출력 이미지로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매핑하는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방법을 학습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이미지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초해상도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(image super-resolution)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낮은 해상도의 이미지를 높은 해상도의 이미지로 변환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이미지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인페이팅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(image </a:t>
            </a:r>
            <a:r>
              <a:rPr lang="en-US" altLang="ko-KR" dirty="0" err="1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inpainting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이미지에서 누락된 부분을 재구성하는 방법을 학습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등 많은 애플리케이션에서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GAN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을 사용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최근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GAN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연구 성과는 새로운 고해상도 얼굴 이미지를 생성할 수 있는 모델을 만들었음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GAN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생성한 고해상도 얼굴 이미지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https://www.thispersondoesnotexist.com/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에서 확인할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17.2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밑바닥부터 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GAN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모델 구현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GAN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모델 훈련하기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가짜 샘플을 위한 정답 레이블은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0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으로 채워진 벡터로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tf.zeros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()(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또는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tf.zeros_like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함수를 사용하여 만들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비슷하게 진짜 이미지를 위한 정답으로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tf.ones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()(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또는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tf.ones_like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함수를 사용하여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로 채워진 벡터를 만들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580" y="3110669"/>
            <a:ext cx="7456981" cy="1009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15579" y="4177891"/>
            <a:ext cx="7310573" cy="10291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17.2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밑바닥부터 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GAN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모델 구현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GAN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모델 훈련하기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60713" y="1901950"/>
            <a:ext cx="6794886" cy="3485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17.2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밑바닥부터 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GAN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모델 구현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GAN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모델 훈련하기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앞의 코드는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GAN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모델 훈련의 전반적인 개념을 이해하기 위해 여러 손실 항을 단계별로 계산하고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다음 코드에서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GAN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모델을 만들고 훈련 반복을 위해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for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반복문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안에서 이런 계산을 수행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17.2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밑바닥부터 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GAN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모델 구현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GAN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모델 훈련하기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또한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tf.GradientTape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로 모델의 가중치에 대한 손실의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그레이디언트를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계산하고 두 개의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Adam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옵티마이저를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사용하여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생성자와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판별자의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파라미터를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최적화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다음 코드에서 볼 수 있듯이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텐서플로에서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생성자와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판별자를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교대로 훈련하기 위해 각 신경망의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옵티마이저에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따로따로 해당하는 신경망의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파라미터와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그레이디언트를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전달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580" y="3083358"/>
            <a:ext cx="3370962" cy="31287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17.2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밑바닥부터 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GAN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모델 구현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GAN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모델 훈련하기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580" y="1873611"/>
            <a:ext cx="4652831" cy="37620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17.2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밑바닥부터 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GAN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모델 구현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GAN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모델 훈련하기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42759" y="1873611"/>
            <a:ext cx="7350780" cy="43633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17.2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밑바닥부터 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GAN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모델 구현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GAN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모델 훈련하기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42760" y="1873611"/>
            <a:ext cx="7201382" cy="41839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17.2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밑바닥부터 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GAN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모델 구현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GAN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모델 훈련하기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00366" y="1873611"/>
            <a:ext cx="7019124" cy="46239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17.2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밑바닥부터 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GAN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모델 구현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GAN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모델 훈련하기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42759" y="1913485"/>
            <a:ext cx="6590513" cy="180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00366" y="3753310"/>
            <a:ext cx="7041227" cy="1634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17.2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밑바닥부터 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GAN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모델 구현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GAN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모델 훈련하기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57973" y="1873611"/>
            <a:ext cx="7142682" cy="46695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17.1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생성적 적대 신경망 소개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오토인코더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GAN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의 동작 방식을 설명하기 전에 먼저 훈련 데이터를 압축하고 해제할 수 있는 </a:t>
            </a:r>
            <a:r>
              <a:rPr lang="ko-KR" altLang="en-US" b="1" dirty="0" smtClean="0">
                <a:latin typeface="KoPub돋움체_Pro Light" pitchFamily="18" charset="-127"/>
                <a:ea typeface="KoPub돋움체_Pro Light" pitchFamily="18" charset="-127"/>
              </a:rPr>
              <a:t>오토인코더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en-US" altLang="ko-KR" dirty="0" err="1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autoencoder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다루어 보자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기본 오토인코더는 새로운 데이터를 생성할 수 없지만 오토인코더를 이해하면 다음 절에서 배울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GAN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을 이해하는 데 도움이 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17.2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밑바닥부터 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GAN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모델 구현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GAN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모델 훈련하기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91478" y="1864885"/>
            <a:ext cx="6748907" cy="46748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17.2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밑바닥부터 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GAN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모델 구현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GAN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모델 훈련하기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02335" y="1873611"/>
            <a:ext cx="7371727" cy="3745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17.2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밑바닥부터 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GAN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모델 구현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GAN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모델 훈련하기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00366" y="1816004"/>
            <a:ext cx="6652990" cy="3954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17.2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밑바닥부터 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GAN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모델 구현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GAN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모델 훈련하기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00366" y="1931218"/>
            <a:ext cx="7332292" cy="36363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17.2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밑바닥부터 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GAN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모델 구현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GAN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모델 훈련하기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구글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코랩에서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GPU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사용하면 이전 코드에서 구현한 훈련 과정은 한 시간 안에 완료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최신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CPU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GPU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가 장착된 컴퓨터에서 실행하면 더 빨리 끝날 수 있음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모델 훈련이 끝난 후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판별자와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생성자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손실을 그래프로 출력하여 두 신경망의 훈련 과정을 분석하고 수렴하는지 평가해 보는 것이 좋음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17.2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밑바닥부터 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GAN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모델 구현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GAN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모델 훈련하기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또한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반복마다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판별자에서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계산한 진짜 샘플과 가짜 샘플의 평균 확률을 출력하는 것이 도움이 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확률이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0.5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근처라면 판별자가 진짜와 가짜 이미지를 잘 구분할 수 없다는 것을 의미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581" y="2821283"/>
            <a:ext cx="7208024" cy="24256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15580" y="5272424"/>
            <a:ext cx="7335038" cy="11348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17.2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밑바닥부터 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GAN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모델 구현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GAN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모델 훈련하기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57973" y="1873611"/>
            <a:ext cx="5700801" cy="45870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17.2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밑바닥부터 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GAN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모델 구현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GAN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모델 훈련하기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57973" y="1873611"/>
            <a:ext cx="6767557" cy="44714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17.2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밑바닥부터 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GAN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모델 구현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GAN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모델 훈련하기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00366" y="1873611"/>
            <a:ext cx="7069597" cy="46265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17.2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밑바닥부터 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GAN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모델 구현</a:t>
            </a:r>
            <a:endParaRPr lang="ko-KR" altLang="en-US" dirty="0"/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597117" y="1530856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/>
              <a:t> </a:t>
            </a:r>
            <a:r>
              <a:rPr lang="ko-KR" altLang="en-US" sz="1600" b="1" dirty="0" smtClean="0"/>
              <a:t>그림 </a:t>
            </a:r>
            <a:r>
              <a:rPr lang="en-US" altLang="ko-KR" sz="1600" b="1" dirty="0" smtClean="0"/>
              <a:t>17-10 GAN </a:t>
            </a:r>
            <a:r>
              <a:rPr lang="ko-KR" altLang="en-US" sz="1600" b="1" dirty="0" smtClean="0"/>
              <a:t>훈련 결과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4724" y="1931218"/>
            <a:ext cx="7605757" cy="3075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17.1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생성적 적대 신경망 소개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오토인코더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오토인코더는 </a:t>
            </a:r>
            <a:r>
              <a:rPr lang="ko-KR" altLang="en-US" b="1" dirty="0" smtClean="0">
                <a:latin typeface="KoPub돋움체_Pro Light" pitchFamily="18" charset="-127"/>
                <a:ea typeface="KoPub돋움체_Pro Light" pitchFamily="18" charset="-127"/>
              </a:rPr>
              <a:t>인코더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(encoder)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신경망과 </a:t>
            </a:r>
            <a:r>
              <a:rPr lang="ko-KR" altLang="en-US" b="1" dirty="0" err="1" smtClean="0">
                <a:latin typeface="KoPub돋움체_Pro Light" pitchFamily="18" charset="-127"/>
                <a:ea typeface="KoPub돋움체_Pro Light" pitchFamily="18" charset="-127"/>
              </a:rPr>
              <a:t>디코더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(decoder)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신경망 두 개가 연결되어 구성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인코더 신경망은 샘플 </a:t>
            </a:r>
            <a:r>
              <a:rPr lang="en-US" altLang="ko-KR" b="1" dirty="0" smtClean="0">
                <a:latin typeface="KoPub돋움체_Pro Light" pitchFamily="18" charset="-127"/>
                <a:ea typeface="KoPub돋움체_Pro Light" pitchFamily="18" charset="-127"/>
              </a:rPr>
              <a:t>x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 연관된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d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차원의 입력 특성 벡터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즉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en-US" altLang="ko-KR" b="1" dirty="0" smtClean="0">
                <a:latin typeface="KoPub돋움체_Pro Light" pitchFamily="18" charset="-127"/>
                <a:ea typeface="KoPub돋움체_Pro Light" pitchFamily="18" charset="-127"/>
              </a:rPr>
              <a:t>x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∈ R</a:t>
            </a:r>
            <a:r>
              <a:rPr lang="en-US" altLang="ko-KR" baseline="30000" dirty="0" smtClean="0">
                <a:latin typeface="KoPub돋움체_Pro Light" pitchFamily="18" charset="-127"/>
                <a:ea typeface="KoPub돋움체_Pro Light" pitchFamily="18" charset="-127"/>
              </a:rPr>
              <a:t>d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받아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p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차원의 벡터 </a:t>
            </a:r>
            <a:r>
              <a:rPr lang="en-US" altLang="ko-KR" b="1" dirty="0" smtClean="0">
                <a:latin typeface="KoPub돋움체_Pro Light" pitchFamily="18" charset="-127"/>
                <a:ea typeface="KoPub돋움체_Pro Light" pitchFamily="18" charset="-127"/>
              </a:rPr>
              <a:t>z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즉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en-US" altLang="ko-KR" b="1" dirty="0" smtClean="0">
                <a:latin typeface="KoPub돋움체_Pro Light" pitchFamily="18" charset="-127"/>
                <a:ea typeface="KoPub돋움체_Pro Light" pitchFamily="18" charset="-127"/>
              </a:rPr>
              <a:t>z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∈ </a:t>
            </a:r>
            <a:r>
              <a:rPr lang="en-US" altLang="ko-KR" b="1" dirty="0" err="1" smtClean="0">
                <a:latin typeface="KoPub돋움체_Pro Light" pitchFamily="18" charset="-127"/>
                <a:ea typeface="KoPub돋움체_Pro Light" pitchFamily="18" charset="-127"/>
              </a:rPr>
              <a:t>R</a:t>
            </a:r>
            <a:r>
              <a:rPr lang="en-US" altLang="ko-KR" baseline="30000" dirty="0" err="1" smtClean="0">
                <a:latin typeface="KoPub돋움체_Pro Light" pitchFamily="18" charset="-127"/>
                <a:ea typeface="KoPub돋움체_Pro Light" pitchFamily="18" charset="-127"/>
              </a:rPr>
              <a:t>p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인코딩함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다른 말로 하면 인코더는 </a:t>
            </a:r>
            <a:r>
              <a:rPr lang="en-US" altLang="ko-KR" b="1" dirty="0" smtClean="0">
                <a:latin typeface="KoPub돋움체_Pro Light" pitchFamily="18" charset="-127"/>
                <a:ea typeface="KoPub돋움체_Pro Light" pitchFamily="18" charset="-127"/>
              </a:rPr>
              <a:t>z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= f(</a:t>
            </a:r>
            <a:r>
              <a:rPr lang="en-US" altLang="ko-KR" b="1" dirty="0" smtClean="0">
                <a:latin typeface="KoPub돋움체_Pro Light" pitchFamily="18" charset="-127"/>
                <a:ea typeface="KoPub돋움체_Pro Light" pitchFamily="18" charset="-127"/>
              </a:rPr>
              <a:t>x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함수를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모델링하는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방법을 배우는 역할을 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인코딩된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벡터</a:t>
            </a:r>
            <a:r>
              <a:rPr lang="ko-KR" altLang="en-US" b="1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b="1" dirty="0" smtClean="0">
                <a:latin typeface="KoPub돋움체_Pro Light" pitchFamily="18" charset="-127"/>
                <a:ea typeface="KoPub돋움체_Pro Light" pitchFamily="18" charset="-127"/>
              </a:rPr>
              <a:t>z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</a:t>
            </a:r>
            <a:r>
              <a:rPr lang="ko-KR" altLang="en-US" b="1" dirty="0" smtClean="0">
                <a:latin typeface="KoPub돋움체_Pro Light" pitchFamily="18" charset="-127"/>
                <a:ea typeface="KoPub돋움체_Pro Light" pitchFamily="18" charset="-127"/>
              </a:rPr>
              <a:t>잠재 벡터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(latent vector)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또는 잠재 특성 표현이라고도 부름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일반적으로 잠재 벡터의 차원은 입력 샘플의 차원보다 작음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즉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p &lt; d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인코더가 데이터 압축 기능을 한다고 말할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그다음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디코더는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저차원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잠재 벡터 </a:t>
            </a:r>
            <a:r>
              <a:rPr lang="en-US" altLang="ko-KR" b="1" dirty="0" smtClean="0">
                <a:latin typeface="KoPub돋움체_Pro Light" pitchFamily="18" charset="-127"/>
                <a:ea typeface="KoPub돋움체_Pro Light" pitchFamily="18" charset="-127"/>
              </a:rPr>
              <a:t>z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에서    를 압축 해제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디코더를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함수    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= g(</a:t>
            </a:r>
            <a:r>
              <a:rPr lang="en-US" altLang="ko-KR" b="1" dirty="0" smtClean="0">
                <a:latin typeface="KoPub돋움체_Pro Light" pitchFamily="18" charset="-127"/>
                <a:ea typeface="KoPub돋움체_Pro Light" pitchFamily="18" charset="-127"/>
              </a:rPr>
              <a:t>z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로 생각할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399179" y="4465926"/>
            <a:ext cx="2286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25327" y="4811568"/>
            <a:ext cx="2286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17.2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밑바닥부터 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GAN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모델 구현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GAN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모델 훈련하기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판별자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모델은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로짓을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출력하지만 이 그래프를 위해 배치의 평균을 계산하기 전에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시그모이드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함수로 계산한 확률을 저장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그림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17-10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 있는 판별자 출력을 보면 알 수 있듯이 훈련 초기에는 판별자가 진짜와 가짜 샘플을 매우 정확하게 구별하는 법을 빠르게 배움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즉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가짜 샘플의 확률이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0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 가까움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가짜 샘플이 전혀 진짜 샘플과 닮지 않았기 때문임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진짜와 가짜 샘플을 구별하는 일은 비교적 쉬움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훈련이 진행되면서 생성자가 더 진짜 같은 이미지를 합성하게 되면 진짜와 가짜 샘플에 대한 확률이 모두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0.5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 가까워짐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17.2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밑바닥부터 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GAN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모델 구현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GAN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모델 훈련하기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훈련하는 동안 생성자의 출력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즉 합성된 이미지가 어떻게 변하는지 확인해 볼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에포크가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끝날 때마다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create_samples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호출해서 몇 개의 샘플을 생성하고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파이썬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리스트에 저장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다음 코드에서 적절한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에포크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선택을 위해 생성자가 만든 이미지를 그려 보겠음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2253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4409" y="3140965"/>
            <a:ext cx="5571443" cy="32769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17.2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밑바닥부터 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GAN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모델 구현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GAN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모델 훈련하기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57974" y="1816004"/>
            <a:ext cx="6299956" cy="10820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52932" y="2861627"/>
            <a:ext cx="5458964" cy="2533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17.2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밑바닥부터 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GAN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모델 구현</a:t>
            </a:r>
            <a:endParaRPr lang="ko-KR" altLang="en-US" dirty="0"/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597117" y="1530856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/>
              <a:t> </a:t>
            </a:r>
            <a:r>
              <a:rPr lang="ko-KR" altLang="en-US" sz="1600" b="1" dirty="0" smtClean="0"/>
              <a:t>그림 </a:t>
            </a:r>
            <a:r>
              <a:rPr lang="en-US" altLang="ko-KR" sz="1600" b="1" dirty="0" smtClean="0"/>
              <a:t>17-11 GAN</a:t>
            </a:r>
            <a:r>
              <a:rPr lang="ko-KR" altLang="en-US" sz="1600" b="1" dirty="0" smtClean="0"/>
              <a:t>으로 합성한 </a:t>
            </a:r>
            <a:r>
              <a:rPr lang="ko-KR" altLang="en-US" sz="1600" b="1" dirty="0" err="1" smtClean="0"/>
              <a:t>손글씨</a:t>
            </a:r>
            <a:r>
              <a:rPr lang="ko-KR" altLang="en-US" sz="1600" b="1" dirty="0" smtClean="0"/>
              <a:t> 이미지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4724" y="1873611"/>
            <a:ext cx="7489418" cy="47170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17.2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밑바닥부터 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GAN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모델 구현</a:t>
            </a:r>
            <a:endParaRPr lang="ko-KR" altLang="en-US" dirty="0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2331" y="1585576"/>
            <a:ext cx="7294503" cy="46062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17.2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밑바닥부터 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GAN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모델 구현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GAN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모델 훈련하기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그림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17-11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에서 볼 수 있듯이 생성자 신경망은 훈련이 진행될수록 더 실제 같은 이미지를 만듦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100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번째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에포크에서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만들어진 이미지는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MNIST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데이터셋에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있는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손글씨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숫자와 매우 다름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17.2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밑바닥부터 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GAN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모델 구현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GAN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모델 훈련하기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절에서는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생성자와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판별자에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완전 연결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은닉층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하나만 가진 매우 단순한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GAN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모델을 만들었음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GAN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모델을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MNIST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데이터셋에서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훈련한 후 아주 만족스럽지는 않지만 가능성이 있어 보이는 새로운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손글씨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숫자를 만들었음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15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장에서 배웠듯이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합성곱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층을 사용한 신경망은 이미지 분류에서 완전 연결 층보다 몇 가지 장점이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비슷한 이유로 이미지 데이터를 다루는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GAN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모델에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합성곱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층을 추가하면 더 나은 결과를 얻을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87</a:t>
            </a:fld>
            <a:endParaRPr lang="en-US" dirty="0"/>
          </a:p>
        </p:txBody>
      </p:sp>
      <p:sp>
        <p:nvSpPr>
          <p:cNvPr id="7" name="제목 8"/>
          <p:cNvSpPr>
            <a:spLocks noGrp="1"/>
          </p:cNvSpPr>
          <p:nvPr>
            <p:ph type="title"/>
          </p:nvPr>
        </p:nvSpPr>
        <p:spPr>
          <a:xfrm>
            <a:off x="531274" y="2564895"/>
            <a:ext cx="8081453" cy="800724"/>
          </a:xfrm>
        </p:spPr>
        <p:txBody>
          <a:bodyPr/>
          <a:lstStyle/>
          <a:p>
            <a:pPr algn="ctr"/>
            <a:r>
              <a:rPr lang="en-US" altLang="ko-KR" sz="2600" dirty="0" smtClean="0"/>
              <a:t>17.3 </a:t>
            </a:r>
            <a:r>
              <a:rPr lang="ko-KR" altLang="en-US" sz="2600" dirty="0" err="1" smtClean="0"/>
              <a:t>합성곱</a:t>
            </a:r>
            <a:r>
              <a:rPr lang="ko-KR" altLang="en-US" sz="2600" dirty="0" smtClean="0"/>
              <a:t> </a:t>
            </a:r>
            <a:r>
              <a:rPr lang="en-US" altLang="ko-KR" sz="2600" dirty="0" smtClean="0"/>
              <a:t>GAN</a:t>
            </a:r>
            <a:r>
              <a:rPr lang="ko-KR" altLang="en-US" sz="2600" dirty="0" smtClean="0"/>
              <a:t>과 바서슈타인 </a:t>
            </a:r>
            <a:r>
              <a:rPr lang="en-US" altLang="ko-KR" sz="2600" dirty="0" smtClean="0"/>
              <a:t>GAN</a:t>
            </a:r>
            <a:r>
              <a:rPr lang="ko-KR" altLang="en-US" sz="2600" dirty="0" smtClean="0"/>
              <a:t>으로</a:t>
            </a:r>
            <a:br>
              <a:rPr lang="ko-KR" altLang="en-US" sz="2600" dirty="0" smtClean="0"/>
            </a:br>
            <a:r>
              <a:rPr lang="ko-KR" altLang="en-US" sz="2600" dirty="0" smtClean="0"/>
              <a:t>합성 이미지 품질 높이기</a:t>
            </a:r>
            <a:endParaRPr lang="en-US" altLang="ko-KR" sz="2600" dirty="0"/>
          </a:p>
        </p:txBody>
      </p:sp>
      <p:cxnSp>
        <p:nvCxnSpPr>
          <p:cNvPr id="8" name="직선 연결선 7"/>
          <p:cNvCxnSpPr/>
          <p:nvPr/>
        </p:nvCxnSpPr>
        <p:spPr>
          <a:xfrm>
            <a:off x="1000366" y="3397954"/>
            <a:ext cx="7200875" cy="13865"/>
          </a:xfrm>
          <a:prstGeom prst="line">
            <a:avLst/>
          </a:prstGeom>
          <a:ln w="57150">
            <a:solidFill>
              <a:srgbClr val="E0A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153754056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17.3 </a:t>
            </a:r>
            <a:r>
              <a:rPr lang="ko-KR" altLang="en-US" sz="2200" dirty="0" err="1" smtClean="0">
                <a:latin typeface="KoPub돋움체_Pro Bold" pitchFamily="18" charset="-127"/>
                <a:ea typeface="KoPub돋움체_Pro Bold" pitchFamily="18" charset="-127"/>
              </a:rPr>
              <a:t>합성곱</a:t>
            </a:r>
            <a:r>
              <a:rPr lang="ko-KR" altLang="en-US" sz="2200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sz="2200" dirty="0" smtClean="0">
                <a:latin typeface="KoPub돋움체_Pro Bold" pitchFamily="18" charset="-127"/>
                <a:ea typeface="KoPub돋움체_Pro Bold" pitchFamily="18" charset="-127"/>
              </a:rPr>
              <a:t>GAN</a:t>
            </a:r>
            <a:r>
              <a:rPr lang="ko-KR" altLang="en-US" sz="2200" dirty="0" smtClean="0">
                <a:latin typeface="KoPub돋움체_Pro Bold" pitchFamily="18" charset="-127"/>
                <a:ea typeface="KoPub돋움체_Pro Bold" pitchFamily="18" charset="-127"/>
              </a:rPr>
              <a:t>과 바서슈타인 </a:t>
            </a:r>
            <a:r>
              <a:rPr lang="en-US" altLang="ko-KR" sz="2200" dirty="0" smtClean="0">
                <a:latin typeface="KoPub돋움체_Pro Bold" pitchFamily="18" charset="-127"/>
                <a:ea typeface="KoPub돋움체_Pro Bold" pitchFamily="18" charset="-127"/>
              </a:rPr>
              <a:t>GAN</a:t>
            </a:r>
            <a:r>
              <a:rPr lang="ko-KR" altLang="en-US" sz="2200" dirty="0" smtClean="0">
                <a:latin typeface="KoPub돋움체_Pro Bold" pitchFamily="18" charset="-127"/>
                <a:ea typeface="KoPub돋움체_Pro Bold" pitchFamily="18" charset="-127"/>
              </a:rPr>
              <a:t>으로 합성 이미지 품질 높이기</a:t>
            </a:r>
            <a:endParaRPr lang="ko-KR" altLang="en-US" sz="22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합성곱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GAN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과 바서슈타인 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GAN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으로 합성 이미지 품질 높이기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절에서 앞서 만든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GAN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예제의 성능을 높이기 위해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DCGAN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을 만들어 보겠음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여기에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몇가지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중요한 기술을 도입하고 </a:t>
            </a:r>
            <a:r>
              <a:rPr lang="ko-KR" altLang="en-US" b="1" dirty="0" err="1" smtClean="0">
                <a:latin typeface="KoPub돋움체_Pro Light" pitchFamily="18" charset="-127"/>
                <a:ea typeface="KoPub돋움체_Pro Light" pitchFamily="18" charset="-127"/>
              </a:rPr>
              <a:t>바서슈타인</a:t>
            </a:r>
            <a:r>
              <a:rPr lang="ko-KR" altLang="en-US" b="1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b="1" dirty="0" smtClean="0">
                <a:latin typeface="KoPub돋움체_Pro Light" pitchFamily="18" charset="-127"/>
                <a:ea typeface="KoPub돋움체_Pro Light" pitchFamily="18" charset="-127"/>
              </a:rPr>
              <a:t>GAN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(Wasserstein GAN, WGAN)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을 구현해 보겠음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절에서 다룰 기법은 다음과 같음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buNone/>
            </a:pP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       전치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합성곱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buNone/>
            </a:pP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       배치 정규화</a:t>
            </a:r>
          </a:p>
          <a:p>
            <a:pPr lvl="1">
              <a:buNone/>
            </a:pP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       WGAN</a:t>
            </a:r>
          </a:p>
          <a:p>
            <a:pPr lvl="1">
              <a:buNone/>
            </a:pP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      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그레이디언트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페널티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73187" y="3535069"/>
            <a:ext cx="124359" cy="1243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73187" y="3880711"/>
            <a:ext cx="124359" cy="1243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73187" y="4226353"/>
            <a:ext cx="124359" cy="1243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73187" y="4514388"/>
            <a:ext cx="124359" cy="1243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17.3 </a:t>
            </a:r>
            <a:r>
              <a:rPr lang="ko-KR" altLang="en-US" sz="2200" dirty="0" err="1" smtClean="0">
                <a:latin typeface="KoPub돋움체_Pro Bold" pitchFamily="18" charset="-127"/>
                <a:ea typeface="KoPub돋움체_Pro Bold" pitchFamily="18" charset="-127"/>
              </a:rPr>
              <a:t>합성곱</a:t>
            </a:r>
            <a:r>
              <a:rPr lang="ko-KR" altLang="en-US" sz="2200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sz="2200" dirty="0" smtClean="0">
                <a:latin typeface="KoPub돋움체_Pro Bold" pitchFamily="18" charset="-127"/>
                <a:ea typeface="KoPub돋움체_Pro Bold" pitchFamily="18" charset="-127"/>
              </a:rPr>
              <a:t>GAN</a:t>
            </a:r>
            <a:r>
              <a:rPr lang="ko-KR" altLang="en-US" sz="2200" dirty="0" smtClean="0">
                <a:latin typeface="KoPub돋움체_Pro Bold" pitchFamily="18" charset="-127"/>
                <a:ea typeface="KoPub돋움체_Pro Bold" pitchFamily="18" charset="-127"/>
              </a:rPr>
              <a:t>과 바서슈타인 </a:t>
            </a:r>
            <a:r>
              <a:rPr lang="en-US" altLang="ko-KR" sz="2200" dirty="0" smtClean="0">
                <a:latin typeface="KoPub돋움체_Pro Bold" pitchFamily="18" charset="-127"/>
                <a:ea typeface="KoPub돋움체_Pro Bold" pitchFamily="18" charset="-127"/>
              </a:rPr>
              <a:t>GAN</a:t>
            </a:r>
            <a:r>
              <a:rPr lang="ko-KR" altLang="en-US" sz="2200" dirty="0" smtClean="0">
                <a:latin typeface="KoPub돋움체_Pro Bold" pitchFamily="18" charset="-127"/>
                <a:ea typeface="KoPub돋움체_Pro Bold" pitchFamily="18" charset="-127"/>
              </a:rPr>
              <a:t>으로 합성 이미지 품질 높이기</a:t>
            </a:r>
            <a:endParaRPr lang="ko-KR" altLang="en-US" sz="22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합성곱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GAN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과 바서슈타인 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GAN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으로 합성 이미지 품질 높이기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2016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년에 소개된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DCGAN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은 생성자와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판별자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신경망에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합성곱을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사용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먼저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DCGAN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은 랜덤 벡터 </a:t>
            </a:r>
            <a:r>
              <a:rPr lang="en-US" altLang="ko-KR" b="1" dirty="0" smtClean="0">
                <a:latin typeface="KoPub돋움체_Pro Light" pitchFamily="18" charset="-127"/>
                <a:ea typeface="KoPub돋움체_Pro Light" pitchFamily="18" charset="-127"/>
              </a:rPr>
              <a:t>z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완전 연결 층으로 적당한 크기의 새로운 벡터로 투영함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그다음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합성곱에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사용되는 형태로 크기를 바꿈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h×w×c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크기는 출력 이미지 크기보다 작음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그다음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몇개의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b="1" dirty="0" smtClean="0">
                <a:latin typeface="KoPub돋움체_Pro Light" pitchFamily="18" charset="-127"/>
                <a:ea typeface="KoPub돋움체_Pro Light" pitchFamily="18" charset="-127"/>
              </a:rPr>
              <a:t>전치 </a:t>
            </a:r>
            <a:r>
              <a:rPr lang="ko-KR" altLang="en-US" b="1" dirty="0" err="1" smtClean="0">
                <a:latin typeface="KoPub돋움체_Pro Light" pitchFamily="18" charset="-127"/>
                <a:ea typeface="KoPub돋움체_Pro Light" pitchFamily="18" charset="-127"/>
              </a:rPr>
              <a:t>합성곱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(transposed convolution)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층을 사용하여 이 특성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맵을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원하는 출력 크기까지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업샘플링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en-US" altLang="ko-KR" dirty="0" err="1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upsampling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)</a:t>
            </a:r>
          </a:p>
        </p:txBody>
      </p:sp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17.1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생성적 적대 신경망 소개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오토인코더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그림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17-1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 간단한 오토인코더 구조가 나타나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그림에서 인코더와 디코더는 각각 하나의 완전 연결 층으로만 구성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17.3 </a:t>
            </a:r>
            <a:r>
              <a:rPr lang="ko-KR" altLang="en-US" sz="2200" dirty="0" err="1" smtClean="0">
                <a:latin typeface="KoPub돋움체_Pro Bold" pitchFamily="18" charset="-127"/>
                <a:ea typeface="KoPub돋움체_Pro Bold" pitchFamily="18" charset="-127"/>
              </a:rPr>
              <a:t>합성곱</a:t>
            </a:r>
            <a:r>
              <a:rPr lang="ko-KR" altLang="en-US" sz="2200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sz="2200" dirty="0" smtClean="0">
                <a:latin typeface="KoPub돋움체_Pro Bold" pitchFamily="18" charset="-127"/>
                <a:ea typeface="KoPub돋움체_Pro Bold" pitchFamily="18" charset="-127"/>
              </a:rPr>
              <a:t>GAN</a:t>
            </a:r>
            <a:r>
              <a:rPr lang="ko-KR" altLang="en-US" sz="2200" dirty="0" smtClean="0">
                <a:latin typeface="KoPub돋움체_Pro Bold" pitchFamily="18" charset="-127"/>
                <a:ea typeface="KoPub돋움체_Pro Bold" pitchFamily="18" charset="-127"/>
              </a:rPr>
              <a:t>과 바서슈타인 </a:t>
            </a:r>
            <a:r>
              <a:rPr lang="en-US" altLang="ko-KR" sz="2200" dirty="0" smtClean="0">
                <a:latin typeface="KoPub돋움체_Pro Bold" pitchFamily="18" charset="-127"/>
                <a:ea typeface="KoPub돋움체_Pro Bold" pitchFamily="18" charset="-127"/>
              </a:rPr>
              <a:t>GAN</a:t>
            </a:r>
            <a:r>
              <a:rPr lang="ko-KR" altLang="en-US" sz="2200" dirty="0" smtClean="0">
                <a:latin typeface="KoPub돋움체_Pro Bold" pitchFamily="18" charset="-127"/>
                <a:ea typeface="KoPub돋움체_Pro Bold" pitchFamily="18" charset="-127"/>
              </a:rPr>
              <a:t>으로 합성 이미지 품질 높이기</a:t>
            </a:r>
            <a:endParaRPr lang="ko-KR" altLang="en-US" sz="22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전치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합성곱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15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장에서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차원과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2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차원 공간의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합성곱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연산에 대해 배웠음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특히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패딩과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스트라이드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선택에 따라 어떻게 출력 특성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맵이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바뀌는지 보았음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예를 들어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스트라이드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2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사용하거나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합성곱층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다음에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풀링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층을 사용해서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합성곱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연산은 보통 특성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맵을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다운샘플링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en-US" altLang="ko-KR" dirty="0" err="1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downsampling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하지만 전치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합성곱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연산은 특성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맵을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업샘플링하는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데 사용</a:t>
            </a:r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17.3 </a:t>
            </a:r>
            <a:r>
              <a:rPr lang="ko-KR" altLang="en-US" sz="2200" dirty="0" err="1" smtClean="0">
                <a:latin typeface="KoPub돋움체_Pro Bold" pitchFamily="18" charset="-127"/>
                <a:ea typeface="KoPub돋움체_Pro Bold" pitchFamily="18" charset="-127"/>
              </a:rPr>
              <a:t>합성곱</a:t>
            </a:r>
            <a:r>
              <a:rPr lang="ko-KR" altLang="en-US" sz="2200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sz="2200" dirty="0" smtClean="0">
                <a:latin typeface="KoPub돋움체_Pro Bold" pitchFamily="18" charset="-127"/>
                <a:ea typeface="KoPub돋움체_Pro Bold" pitchFamily="18" charset="-127"/>
              </a:rPr>
              <a:t>GAN</a:t>
            </a:r>
            <a:r>
              <a:rPr lang="ko-KR" altLang="en-US" sz="2200" dirty="0" smtClean="0">
                <a:latin typeface="KoPub돋움체_Pro Bold" pitchFamily="18" charset="-127"/>
                <a:ea typeface="KoPub돋움체_Pro Bold" pitchFamily="18" charset="-127"/>
              </a:rPr>
              <a:t>과 바서슈타인 </a:t>
            </a:r>
            <a:r>
              <a:rPr lang="en-US" altLang="ko-KR" sz="2200" dirty="0" smtClean="0">
                <a:latin typeface="KoPub돋움체_Pro Bold" pitchFamily="18" charset="-127"/>
                <a:ea typeface="KoPub돋움체_Pro Bold" pitchFamily="18" charset="-127"/>
              </a:rPr>
              <a:t>GAN</a:t>
            </a:r>
            <a:r>
              <a:rPr lang="ko-KR" altLang="en-US" sz="2200" dirty="0" smtClean="0">
                <a:latin typeface="KoPub돋움체_Pro Bold" pitchFamily="18" charset="-127"/>
                <a:ea typeface="KoPub돋움체_Pro Bold" pitchFamily="18" charset="-127"/>
              </a:rPr>
              <a:t>으로 합성 이미지 품질 높이기</a:t>
            </a:r>
            <a:endParaRPr lang="ko-KR" altLang="en-US" sz="22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전치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합성곱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전치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합성곱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연산을 이해하기 위해 간단한 사고 실험을 해 보자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n×n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크기의 입력 특성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맵이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있다고 가정하겠음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그다음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이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n×n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크기의 입력에 어떤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패딩과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스트라이드로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2D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합성곱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연산을 적용하여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m×m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크기의 출력 특성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맵을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만듦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입력과 출력의 연결 패턴을 유지하면서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m×m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크기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출력 특성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맵에서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원래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n×n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차원 크기의 특성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맵을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얻는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합성곱을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어떻게 적용할 수 있을까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?</a:t>
            </a: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n×n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입력 행렬의 크기는 복원되지만 실제 행렬 값은 복원되지 않음</a:t>
            </a:r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17.3 </a:t>
            </a:r>
            <a:r>
              <a:rPr lang="ko-KR" altLang="en-US" sz="2200" dirty="0" err="1" smtClean="0">
                <a:latin typeface="KoPub돋움체_Pro Bold" pitchFamily="18" charset="-127"/>
                <a:ea typeface="KoPub돋움체_Pro Bold" pitchFamily="18" charset="-127"/>
              </a:rPr>
              <a:t>합성곱</a:t>
            </a:r>
            <a:r>
              <a:rPr lang="ko-KR" altLang="en-US" sz="2200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sz="2200" dirty="0" smtClean="0">
                <a:latin typeface="KoPub돋움체_Pro Bold" pitchFamily="18" charset="-127"/>
                <a:ea typeface="KoPub돋움체_Pro Bold" pitchFamily="18" charset="-127"/>
              </a:rPr>
              <a:t>GAN</a:t>
            </a:r>
            <a:r>
              <a:rPr lang="ko-KR" altLang="en-US" sz="2200" dirty="0" smtClean="0">
                <a:latin typeface="KoPub돋움체_Pro Bold" pitchFamily="18" charset="-127"/>
                <a:ea typeface="KoPub돋움체_Pro Bold" pitchFamily="18" charset="-127"/>
              </a:rPr>
              <a:t>과 바서슈타인 </a:t>
            </a:r>
            <a:r>
              <a:rPr lang="en-US" altLang="ko-KR" sz="2200" dirty="0" smtClean="0">
                <a:latin typeface="KoPub돋움체_Pro Bold" pitchFamily="18" charset="-127"/>
                <a:ea typeface="KoPub돋움체_Pro Bold" pitchFamily="18" charset="-127"/>
              </a:rPr>
              <a:t>GAN</a:t>
            </a:r>
            <a:r>
              <a:rPr lang="ko-KR" altLang="en-US" sz="2200" dirty="0" smtClean="0">
                <a:latin typeface="KoPub돋움체_Pro Bold" pitchFamily="18" charset="-127"/>
                <a:ea typeface="KoPub돋움체_Pro Bold" pitchFamily="18" charset="-127"/>
              </a:rPr>
              <a:t>으로 합성 이미지 품질 높이기</a:t>
            </a:r>
            <a:endParaRPr lang="ko-KR" altLang="en-US" sz="2200" dirty="0"/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597117" y="1530856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/>
              <a:t> </a:t>
            </a:r>
            <a:r>
              <a:rPr lang="ko-KR" altLang="en-US" sz="1600" b="1" dirty="0" smtClean="0"/>
              <a:t>그림 </a:t>
            </a:r>
            <a:r>
              <a:rPr lang="en-US" altLang="ko-KR" sz="1600" b="1" dirty="0" smtClean="0"/>
              <a:t>17-12 </a:t>
            </a:r>
            <a:r>
              <a:rPr lang="ko-KR" altLang="en-US" sz="1600" b="1" dirty="0" err="1" smtClean="0"/>
              <a:t>합성곱과</a:t>
            </a:r>
            <a:r>
              <a:rPr lang="ko-KR" altLang="en-US" sz="1600" b="1" dirty="0" smtClean="0"/>
              <a:t> </a:t>
            </a:r>
            <a:r>
              <a:rPr lang="ko-KR" altLang="en-US" sz="1600" b="1" dirty="0" err="1" smtClean="0"/>
              <a:t>전치합성곱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7116" y="1954550"/>
            <a:ext cx="7735033" cy="2799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17.3 </a:t>
            </a:r>
            <a:r>
              <a:rPr lang="ko-KR" altLang="en-US" sz="2200" dirty="0" err="1" smtClean="0">
                <a:latin typeface="KoPub돋움체_Pro Bold" pitchFamily="18" charset="-127"/>
                <a:ea typeface="KoPub돋움체_Pro Bold" pitchFamily="18" charset="-127"/>
              </a:rPr>
              <a:t>합성곱</a:t>
            </a:r>
            <a:r>
              <a:rPr lang="ko-KR" altLang="en-US" sz="2200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sz="2200" dirty="0" smtClean="0">
                <a:latin typeface="KoPub돋움체_Pro Bold" pitchFamily="18" charset="-127"/>
                <a:ea typeface="KoPub돋움체_Pro Bold" pitchFamily="18" charset="-127"/>
              </a:rPr>
              <a:t>GAN</a:t>
            </a:r>
            <a:r>
              <a:rPr lang="ko-KR" altLang="en-US" sz="2200" dirty="0" smtClean="0">
                <a:latin typeface="KoPub돋움체_Pro Bold" pitchFamily="18" charset="-127"/>
                <a:ea typeface="KoPub돋움체_Pro Bold" pitchFamily="18" charset="-127"/>
              </a:rPr>
              <a:t>과 바서슈타인 </a:t>
            </a:r>
            <a:r>
              <a:rPr lang="en-US" altLang="ko-KR" sz="2200" dirty="0" smtClean="0">
                <a:latin typeface="KoPub돋움체_Pro Bold" pitchFamily="18" charset="-127"/>
                <a:ea typeface="KoPub돋움체_Pro Bold" pitchFamily="18" charset="-127"/>
              </a:rPr>
              <a:t>GAN</a:t>
            </a:r>
            <a:r>
              <a:rPr lang="ko-KR" altLang="en-US" sz="2200" dirty="0" smtClean="0">
                <a:latin typeface="KoPub돋움체_Pro Bold" pitchFamily="18" charset="-127"/>
                <a:ea typeface="KoPub돋움체_Pro Bold" pitchFamily="18" charset="-127"/>
              </a:rPr>
              <a:t>으로 합성 이미지 품질 높이기</a:t>
            </a:r>
            <a:endParaRPr lang="ko-KR" altLang="en-US" sz="22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전치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합성곱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전치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합성곱은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입력 특성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맵의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원소 사이에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0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을 끼워 넣어 합성곱을 수행하는 식으로 특성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맵을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업샘플링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그림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17-13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4×4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크기 입력에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2×2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크기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스트라이드와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2×2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크기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커널로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전치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합성곱을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수행하는 예를 보여 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입력 특성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맵에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0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을 끼워 넣은 것이 가운데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9×9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크기 행렬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그다음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2×2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크기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커널과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스트라이드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로 보통의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합성곱을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수행하여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8×8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크기 출력을 만듦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합성곱을 반대 방향으로 검증해 보기 위해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9×9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크기 행렬에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스트라이드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2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로 보통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합성곱을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적용하면 원본 입력 크기와 같은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4×4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크기 특성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맵이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출력</a:t>
            </a:r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17.3 </a:t>
            </a:r>
            <a:r>
              <a:rPr lang="ko-KR" altLang="en-US" sz="2200" dirty="0" err="1" smtClean="0">
                <a:latin typeface="KoPub돋움체_Pro Bold" pitchFamily="18" charset="-127"/>
                <a:ea typeface="KoPub돋움체_Pro Bold" pitchFamily="18" charset="-127"/>
              </a:rPr>
              <a:t>합성곱</a:t>
            </a:r>
            <a:r>
              <a:rPr lang="ko-KR" altLang="en-US" sz="2200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sz="2200" dirty="0" smtClean="0">
                <a:latin typeface="KoPub돋움체_Pro Bold" pitchFamily="18" charset="-127"/>
                <a:ea typeface="KoPub돋움체_Pro Bold" pitchFamily="18" charset="-127"/>
              </a:rPr>
              <a:t>GAN</a:t>
            </a:r>
            <a:r>
              <a:rPr lang="ko-KR" altLang="en-US" sz="2200" dirty="0" smtClean="0">
                <a:latin typeface="KoPub돋움체_Pro Bold" pitchFamily="18" charset="-127"/>
                <a:ea typeface="KoPub돋움체_Pro Bold" pitchFamily="18" charset="-127"/>
              </a:rPr>
              <a:t>과 바서슈타인 </a:t>
            </a:r>
            <a:r>
              <a:rPr lang="en-US" altLang="ko-KR" sz="2200" dirty="0" smtClean="0">
                <a:latin typeface="KoPub돋움체_Pro Bold" pitchFamily="18" charset="-127"/>
                <a:ea typeface="KoPub돋움체_Pro Bold" pitchFamily="18" charset="-127"/>
              </a:rPr>
              <a:t>GAN</a:t>
            </a:r>
            <a:r>
              <a:rPr lang="ko-KR" altLang="en-US" sz="2200" dirty="0" smtClean="0">
                <a:latin typeface="KoPub돋움체_Pro Bold" pitchFamily="18" charset="-127"/>
                <a:ea typeface="KoPub돋움체_Pro Bold" pitchFamily="18" charset="-127"/>
              </a:rPr>
              <a:t>으로 합성 이미지 품질 높이기</a:t>
            </a:r>
            <a:endParaRPr lang="ko-KR" altLang="en-US" sz="2200" dirty="0"/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597117" y="1530856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/>
              <a:t> </a:t>
            </a:r>
            <a:r>
              <a:rPr lang="ko-KR" altLang="en-US" sz="1600" b="1" dirty="0" smtClean="0"/>
              <a:t>그림 </a:t>
            </a:r>
            <a:r>
              <a:rPr lang="en-US" altLang="ko-KR" sz="1600" b="1" dirty="0" smtClean="0"/>
              <a:t>17-13 2×2 </a:t>
            </a:r>
            <a:r>
              <a:rPr lang="ko-KR" altLang="en-US" sz="1600" b="1" dirty="0" err="1" smtClean="0"/>
              <a:t>스트라이드와</a:t>
            </a:r>
            <a:r>
              <a:rPr lang="ko-KR" altLang="en-US" sz="1600" b="1" dirty="0" smtClean="0"/>
              <a:t> </a:t>
            </a:r>
            <a:r>
              <a:rPr lang="en-US" altLang="ko-KR" sz="1600" b="1" dirty="0" smtClean="0"/>
              <a:t>2×2 </a:t>
            </a:r>
            <a:r>
              <a:rPr lang="ko-KR" altLang="en-US" sz="1600" b="1" dirty="0" err="1" smtClean="0"/>
              <a:t>커널을</a:t>
            </a:r>
            <a:r>
              <a:rPr lang="ko-KR" altLang="en-US" sz="1600" b="1" dirty="0" smtClean="0"/>
              <a:t> 사용한 전치 </a:t>
            </a:r>
            <a:r>
              <a:rPr lang="ko-KR" altLang="en-US" sz="1600" b="1" dirty="0" err="1" smtClean="0"/>
              <a:t>합성곱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7116" y="1988825"/>
            <a:ext cx="7641029" cy="36252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17.3 </a:t>
            </a:r>
            <a:r>
              <a:rPr lang="ko-KR" altLang="en-US" sz="2200" dirty="0" err="1" smtClean="0">
                <a:latin typeface="KoPub돋움체_Pro Bold" pitchFamily="18" charset="-127"/>
                <a:ea typeface="KoPub돋움체_Pro Bold" pitchFamily="18" charset="-127"/>
              </a:rPr>
              <a:t>합성곱</a:t>
            </a:r>
            <a:r>
              <a:rPr lang="ko-KR" altLang="en-US" sz="2200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sz="2200" dirty="0" smtClean="0">
                <a:latin typeface="KoPub돋움체_Pro Bold" pitchFamily="18" charset="-127"/>
                <a:ea typeface="KoPub돋움체_Pro Bold" pitchFamily="18" charset="-127"/>
              </a:rPr>
              <a:t>GAN</a:t>
            </a:r>
            <a:r>
              <a:rPr lang="ko-KR" altLang="en-US" sz="2200" dirty="0" smtClean="0">
                <a:latin typeface="KoPub돋움체_Pro Bold" pitchFamily="18" charset="-127"/>
                <a:ea typeface="KoPub돋움체_Pro Bold" pitchFamily="18" charset="-127"/>
              </a:rPr>
              <a:t>과 바서슈타인 </a:t>
            </a:r>
            <a:r>
              <a:rPr lang="en-US" altLang="ko-KR" sz="2200" dirty="0" smtClean="0">
                <a:latin typeface="KoPub돋움체_Pro Bold" pitchFamily="18" charset="-127"/>
                <a:ea typeface="KoPub돋움체_Pro Bold" pitchFamily="18" charset="-127"/>
              </a:rPr>
              <a:t>GAN</a:t>
            </a:r>
            <a:r>
              <a:rPr lang="ko-KR" altLang="en-US" sz="2200" dirty="0" smtClean="0">
                <a:latin typeface="KoPub돋움체_Pro Bold" pitchFamily="18" charset="-127"/>
                <a:ea typeface="KoPub돋움체_Pro Bold" pitchFamily="18" charset="-127"/>
              </a:rPr>
              <a:t>으로 합성 이미지 품질 높이기</a:t>
            </a:r>
            <a:endParaRPr lang="ko-KR" altLang="en-US" sz="22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전치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합성곱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그림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17-13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은 전치 합성곱의 일반적인 동작 방식을 보여 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입력 크기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커널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크기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스트라이드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패딩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종류에 따라 출력이 바뀔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다양한 경우에 대해 자세히 알고 싶다면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합성곱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계산 가이드 논문을 참고</a:t>
            </a:r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17.3 </a:t>
            </a:r>
            <a:r>
              <a:rPr lang="ko-KR" altLang="en-US" sz="2200" dirty="0" err="1" smtClean="0">
                <a:latin typeface="KoPub돋움체_Pro Bold" pitchFamily="18" charset="-127"/>
                <a:ea typeface="KoPub돋움체_Pro Bold" pitchFamily="18" charset="-127"/>
              </a:rPr>
              <a:t>합성곱</a:t>
            </a:r>
            <a:r>
              <a:rPr lang="ko-KR" altLang="en-US" sz="2200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sz="2200" dirty="0" smtClean="0">
                <a:latin typeface="KoPub돋움체_Pro Bold" pitchFamily="18" charset="-127"/>
                <a:ea typeface="KoPub돋움체_Pro Bold" pitchFamily="18" charset="-127"/>
              </a:rPr>
              <a:t>GAN</a:t>
            </a:r>
            <a:r>
              <a:rPr lang="ko-KR" altLang="en-US" sz="2200" dirty="0" smtClean="0">
                <a:latin typeface="KoPub돋움체_Pro Bold" pitchFamily="18" charset="-127"/>
                <a:ea typeface="KoPub돋움체_Pro Bold" pitchFamily="18" charset="-127"/>
              </a:rPr>
              <a:t>과 바서슈타인 </a:t>
            </a:r>
            <a:r>
              <a:rPr lang="en-US" altLang="ko-KR" sz="2200" dirty="0" smtClean="0">
                <a:latin typeface="KoPub돋움체_Pro Bold" pitchFamily="18" charset="-127"/>
                <a:ea typeface="KoPub돋움체_Pro Bold" pitchFamily="18" charset="-127"/>
              </a:rPr>
              <a:t>GAN</a:t>
            </a:r>
            <a:r>
              <a:rPr lang="ko-KR" altLang="en-US" sz="2200" dirty="0" smtClean="0">
                <a:latin typeface="KoPub돋움체_Pro Bold" pitchFamily="18" charset="-127"/>
                <a:ea typeface="KoPub돋움체_Pro Bold" pitchFamily="18" charset="-127"/>
              </a:rPr>
              <a:t>으로 합성 이미지 품질 높이기</a:t>
            </a:r>
            <a:endParaRPr lang="ko-KR" altLang="en-US" sz="22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배치 정규화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b="1" dirty="0" smtClean="0">
                <a:latin typeface="KoPub돋움체_Pro Light" pitchFamily="18" charset="-127"/>
                <a:ea typeface="KoPub돋움체_Pro Light" pitchFamily="18" charset="-127"/>
              </a:rPr>
              <a:t>배치 정규화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(Batch Normalization, </a:t>
            </a:r>
            <a:r>
              <a:rPr lang="en-US" altLang="ko-KR" dirty="0" err="1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BatchNorm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, BN)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2015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년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세르게이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이오페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(Sergey </a:t>
            </a:r>
            <a:r>
              <a:rPr lang="en-US" altLang="ko-KR" dirty="0" err="1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Ioffe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와 크리스티안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세게디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(Christian </a:t>
            </a:r>
            <a:r>
              <a:rPr lang="en-US" altLang="ko-KR" dirty="0" err="1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Szegedy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가 제안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배치 정규화의 주요 아이디어 중 하나는 층의 입력을 정규화하고 훈련하는 동안 입력 분포의 변화를 막는 것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이는 모델을 빠르고 안정적으로 수렴하게 만듦</a:t>
            </a:r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17.3 </a:t>
            </a:r>
            <a:r>
              <a:rPr lang="ko-KR" altLang="en-US" sz="2200" dirty="0" err="1" smtClean="0">
                <a:latin typeface="KoPub돋움체_Pro Bold" pitchFamily="18" charset="-127"/>
                <a:ea typeface="KoPub돋움체_Pro Bold" pitchFamily="18" charset="-127"/>
              </a:rPr>
              <a:t>합성곱</a:t>
            </a:r>
            <a:r>
              <a:rPr lang="ko-KR" altLang="en-US" sz="2200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sz="2200" dirty="0" smtClean="0">
                <a:latin typeface="KoPub돋움체_Pro Bold" pitchFamily="18" charset="-127"/>
                <a:ea typeface="KoPub돋움체_Pro Bold" pitchFamily="18" charset="-127"/>
              </a:rPr>
              <a:t>GAN</a:t>
            </a:r>
            <a:r>
              <a:rPr lang="ko-KR" altLang="en-US" sz="2200" dirty="0" smtClean="0">
                <a:latin typeface="KoPub돋움체_Pro Bold" pitchFamily="18" charset="-127"/>
                <a:ea typeface="KoPub돋움체_Pro Bold" pitchFamily="18" charset="-127"/>
              </a:rPr>
              <a:t>과 바서슈타인 </a:t>
            </a:r>
            <a:r>
              <a:rPr lang="en-US" altLang="ko-KR" sz="2200" dirty="0" smtClean="0">
                <a:latin typeface="KoPub돋움체_Pro Bold" pitchFamily="18" charset="-127"/>
                <a:ea typeface="KoPub돋움체_Pro Bold" pitchFamily="18" charset="-127"/>
              </a:rPr>
              <a:t>GAN</a:t>
            </a:r>
            <a:r>
              <a:rPr lang="ko-KR" altLang="en-US" sz="2200" dirty="0" smtClean="0">
                <a:latin typeface="KoPub돋움체_Pro Bold" pitchFamily="18" charset="-127"/>
                <a:ea typeface="KoPub돋움체_Pro Bold" pitchFamily="18" charset="-127"/>
              </a:rPr>
              <a:t>으로 합성 이미지 품질 높이기</a:t>
            </a:r>
            <a:endParaRPr lang="ko-KR" altLang="en-US" sz="22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배치 정규화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배치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정규화는 계산된 통계 값을 기반으로 미니 배치의 특성을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변환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합성곱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층과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활성화 함수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사이에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있는 특성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맵이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[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m×h×w×c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]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크기의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4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차원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텐서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b="1" dirty="0" smtClean="0">
                <a:latin typeface="KoPub돋움체_Pro Light" pitchFamily="18" charset="-127"/>
                <a:ea typeface="KoPub돋움체_Pro Light" pitchFamily="18" charset="-127"/>
              </a:rPr>
              <a:t>Z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라고 가정해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보자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여기서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은 배치에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있는 샘플의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개수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즉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배치 크기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</a:t>
            </a: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h×w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특성 맵의 공간 방향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차원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c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채널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개수</a:t>
            </a:r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17.3 </a:t>
            </a:r>
            <a:r>
              <a:rPr lang="ko-KR" altLang="en-US" sz="2200" dirty="0" err="1" smtClean="0">
                <a:latin typeface="KoPub돋움체_Pro Bold" pitchFamily="18" charset="-127"/>
                <a:ea typeface="KoPub돋움체_Pro Bold" pitchFamily="18" charset="-127"/>
              </a:rPr>
              <a:t>합성곱</a:t>
            </a:r>
            <a:r>
              <a:rPr lang="ko-KR" altLang="en-US" sz="2200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sz="2200" dirty="0" smtClean="0">
                <a:latin typeface="KoPub돋움체_Pro Bold" pitchFamily="18" charset="-127"/>
                <a:ea typeface="KoPub돋움체_Pro Bold" pitchFamily="18" charset="-127"/>
              </a:rPr>
              <a:t>GAN</a:t>
            </a:r>
            <a:r>
              <a:rPr lang="ko-KR" altLang="en-US" sz="2200" dirty="0" smtClean="0">
                <a:latin typeface="KoPub돋움체_Pro Bold" pitchFamily="18" charset="-127"/>
                <a:ea typeface="KoPub돋움체_Pro Bold" pitchFamily="18" charset="-127"/>
              </a:rPr>
              <a:t>과 바서슈타인 </a:t>
            </a:r>
            <a:r>
              <a:rPr lang="en-US" altLang="ko-KR" sz="2200" dirty="0" smtClean="0">
                <a:latin typeface="KoPub돋움체_Pro Bold" pitchFamily="18" charset="-127"/>
                <a:ea typeface="KoPub돋움체_Pro Bold" pitchFamily="18" charset="-127"/>
              </a:rPr>
              <a:t>GAN</a:t>
            </a:r>
            <a:r>
              <a:rPr lang="ko-KR" altLang="en-US" sz="2200" dirty="0" smtClean="0">
                <a:latin typeface="KoPub돋움체_Pro Bold" pitchFamily="18" charset="-127"/>
                <a:ea typeface="KoPub돋움체_Pro Bold" pitchFamily="18" charset="-127"/>
              </a:rPr>
              <a:t>으로 합성 이미지 품질 높이기</a:t>
            </a:r>
            <a:endParaRPr lang="ko-KR" altLang="en-US" sz="22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배치 정규화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배치 정규화는 다음과 같이 세 단계로 정리할 수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buNone/>
            </a:pPr>
            <a:r>
              <a:rPr lang="en-US" altLang="ko-KR" b="1" dirty="0" smtClean="0">
                <a:solidFill>
                  <a:srgbClr val="FF6600"/>
                </a:solidFill>
                <a:latin typeface="KoPub돋움체_Pro Light" pitchFamily="18" charset="-127"/>
                <a:ea typeface="KoPub돋움체_Pro Light" pitchFamily="18" charset="-127"/>
              </a:rPr>
              <a:t>1.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미니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배치 입력의 평균과 표준 편차를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계산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buNone/>
            </a:pP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buNone/>
            </a:pP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buNone/>
            </a:pP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buNone/>
            </a:pP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   여기서 </a:t>
            </a:r>
            <a:r>
              <a:rPr lang="en-US" altLang="ko-KR" b="1" dirty="0" err="1" smtClean="0">
                <a:latin typeface="KoPub돋움체_Pro Light" pitchFamily="18" charset="-127"/>
                <a:ea typeface="KoPub돋움체_Pro Light" pitchFamily="18" charset="-127"/>
              </a:rPr>
              <a:t>μ</a:t>
            </a:r>
            <a:r>
              <a:rPr lang="en-US" altLang="ko-KR" baseline="-25000" dirty="0" err="1" smtClean="0">
                <a:latin typeface="KoPub돋움체_Pro Light" pitchFamily="18" charset="-127"/>
                <a:ea typeface="KoPub돋움체_Pro Light" pitchFamily="18" charset="-127"/>
              </a:rPr>
              <a:t>B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와 </a:t>
            </a:r>
            <a:r>
              <a:rPr lang="en-US" altLang="ko-KR" b="1" dirty="0" smtClean="0">
                <a:latin typeface="KoPub돋움체_Pro Light" pitchFamily="18" charset="-127"/>
                <a:ea typeface="KoPub돋움체_Pro Light" pitchFamily="18" charset="-127"/>
              </a:rPr>
              <a:t>σ</a:t>
            </a:r>
            <a:r>
              <a:rPr lang="en-US" altLang="ko-KR" baseline="30000" dirty="0" smtClean="0">
                <a:latin typeface="KoPub돋움체_Pro Light" pitchFamily="18" charset="-127"/>
                <a:ea typeface="KoPub돋움체_Pro Light" pitchFamily="18" charset="-127"/>
              </a:rPr>
              <a:t>2</a:t>
            </a:r>
            <a:r>
              <a:rPr lang="en-US" altLang="ko-KR" baseline="-25000" dirty="0" smtClean="0">
                <a:latin typeface="KoPub돋움체_Pro Light" pitchFamily="18" charset="-127"/>
                <a:ea typeface="KoPub돋움체_Pro Light" pitchFamily="18" charset="-127"/>
              </a:rPr>
              <a:t>B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의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크기는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c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0953" y="2795323"/>
            <a:ext cx="7142460" cy="9886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2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17.3 </a:t>
            </a:r>
            <a:r>
              <a:rPr lang="ko-KR" altLang="en-US" sz="2200" dirty="0" err="1" smtClean="0">
                <a:latin typeface="KoPub돋움체_Pro Bold" pitchFamily="18" charset="-127"/>
                <a:ea typeface="KoPub돋움체_Pro Bold" pitchFamily="18" charset="-127"/>
              </a:rPr>
              <a:t>합성곱</a:t>
            </a:r>
            <a:r>
              <a:rPr lang="ko-KR" altLang="en-US" sz="2200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sz="2200" dirty="0" smtClean="0">
                <a:latin typeface="KoPub돋움체_Pro Bold" pitchFamily="18" charset="-127"/>
                <a:ea typeface="KoPub돋움체_Pro Bold" pitchFamily="18" charset="-127"/>
              </a:rPr>
              <a:t>GAN</a:t>
            </a:r>
            <a:r>
              <a:rPr lang="ko-KR" altLang="en-US" sz="2200" dirty="0" smtClean="0">
                <a:latin typeface="KoPub돋움체_Pro Bold" pitchFamily="18" charset="-127"/>
                <a:ea typeface="KoPub돋움체_Pro Bold" pitchFamily="18" charset="-127"/>
              </a:rPr>
              <a:t>과 바서슈타인 </a:t>
            </a:r>
            <a:r>
              <a:rPr lang="en-US" altLang="ko-KR" sz="2200" dirty="0" smtClean="0">
                <a:latin typeface="KoPub돋움체_Pro Bold" pitchFamily="18" charset="-127"/>
                <a:ea typeface="KoPub돋움체_Pro Bold" pitchFamily="18" charset="-127"/>
              </a:rPr>
              <a:t>GAN</a:t>
            </a:r>
            <a:r>
              <a:rPr lang="ko-KR" altLang="en-US" sz="2200" dirty="0" smtClean="0">
                <a:latin typeface="KoPub돋움체_Pro Bold" pitchFamily="18" charset="-127"/>
                <a:ea typeface="KoPub돋움체_Pro Bold" pitchFamily="18" charset="-127"/>
              </a:rPr>
              <a:t>으로 합성 이미지 품질 높이기</a:t>
            </a:r>
            <a:endParaRPr lang="ko-KR" altLang="en-US" sz="2200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배치 정규화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buNone/>
            </a:pPr>
            <a:r>
              <a:rPr lang="en-US" altLang="ko-KR" b="1" dirty="0" smtClean="0">
                <a:solidFill>
                  <a:srgbClr val="FF6600"/>
                </a:solidFill>
                <a:latin typeface="KoPub돋움체_Pro Light" pitchFamily="18" charset="-127"/>
                <a:ea typeface="KoPub돋움체_Pro Light" pitchFamily="18" charset="-127"/>
              </a:rPr>
              <a:t>2.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배치에 있는 모든 샘플의 입력을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표준화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buNone/>
            </a:pP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                               여기서 </a:t>
            </a:r>
            <a:r>
              <a:rPr lang="en-US" altLang="ko-KR" b="1" dirty="0" smtClean="0">
                <a:latin typeface="KoPub돋움체_Pro Light" pitchFamily="18" charset="-127"/>
                <a:ea typeface="KoPub돋움체_Pro Light" pitchFamily="18" charset="-127"/>
              </a:rPr>
              <a:t>ϵ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은 수치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안정성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즉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0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나눗셈 방지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을 위한 작은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값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buNone/>
            </a:pP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buNone/>
            </a:pPr>
            <a:r>
              <a:rPr lang="en-US" altLang="ko-KR" b="1" dirty="0" smtClean="0">
                <a:solidFill>
                  <a:srgbClr val="FF6600"/>
                </a:solidFill>
                <a:latin typeface="KoPub돋움체_Pro Light" pitchFamily="18" charset="-127"/>
                <a:ea typeface="KoPub돋움체_Pro Light" pitchFamily="18" charset="-127"/>
              </a:rPr>
              <a:t>3.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정규화된 입력을 학습되는 두 개의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파라미터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벡터 </a:t>
            </a:r>
            <a:r>
              <a:rPr lang="en-US" altLang="ko-KR" b="1" dirty="0" smtClean="0">
                <a:latin typeface="KoPub돋움체_Pro Light" pitchFamily="18" charset="-127"/>
                <a:ea typeface="KoPub돋움체_Pro Light" pitchFamily="18" charset="-127"/>
              </a:rPr>
              <a:t>γ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와 </a:t>
            </a:r>
            <a:r>
              <a:rPr lang="en-US" altLang="ko-KR" b="1" dirty="0" smtClean="0">
                <a:latin typeface="KoPub돋움체_Pro Light" pitchFamily="18" charset="-127"/>
                <a:ea typeface="KoPub돋움체_Pro Light" pitchFamily="18" charset="-127"/>
              </a:rPr>
              <a:t>β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로 스케일을 조정하고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이동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buNone/>
            </a:pP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  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파라미터의 크기는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c(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채널 개수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</a:t>
            </a:r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0782" y="2104039"/>
            <a:ext cx="1675401" cy="6477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10862" y="3140965"/>
            <a:ext cx="2116527" cy="5344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0423695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Custom 32">
      <a:dk1>
        <a:srgbClr val="464646"/>
      </a:dk1>
      <a:lt1>
        <a:sysClr val="window" lastClr="FFFFFF"/>
      </a:lt1>
      <a:dk2>
        <a:srgbClr val="474D49"/>
      </a:dk2>
      <a:lt2>
        <a:srgbClr val="EEECE1"/>
      </a:lt2>
      <a:accent1>
        <a:srgbClr val="68676C"/>
      </a:accent1>
      <a:accent2>
        <a:srgbClr val="BA6608"/>
      </a:accent2>
      <a:accent3>
        <a:srgbClr val="2D8F6C"/>
      </a:accent3>
      <a:accent4>
        <a:srgbClr val="8D8D8D"/>
      </a:accent4>
      <a:accent5>
        <a:srgbClr val="A94841"/>
      </a:accent5>
      <a:accent6>
        <a:srgbClr val="7688C0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BC650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3175" cap="flat" cmpd="sng" algn="ctr">
          <a:solidFill>
            <a:srgbClr val="BC6501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2_Office Theme">
  <a:themeElements>
    <a:clrScheme name="Custom 32">
      <a:dk1>
        <a:srgbClr val="464646"/>
      </a:dk1>
      <a:lt1>
        <a:sysClr val="window" lastClr="FFFFFF"/>
      </a:lt1>
      <a:dk2>
        <a:srgbClr val="474D49"/>
      </a:dk2>
      <a:lt2>
        <a:srgbClr val="EEECE1"/>
      </a:lt2>
      <a:accent1>
        <a:srgbClr val="68676C"/>
      </a:accent1>
      <a:accent2>
        <a:srgbClr val="BA6608"/>
      </a:accent2>
      <a:accent3>
        <a:srgbClr val="2D8F6C"/>
      </a:accent3>
      <a:accent4>
        <a:srgbClr val="8D8D8D"/>
      </a:accent4>
      <a:accent5>
        <a:srgbClr val="A94841"/>
      </a:accent5>
      <a:accent6>
        <a:srgbClr val="7688C0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31750">
          <a:solidFill>
            <a:srgbClr val="FF0000"/>
          </a:solidFill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3175" cap="flat" cmpd="sng" algn="ctr">
          <a:solidFill>
            <a:srgbClr val="BC6501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10089</TotalTime>
  <Words>7248</Words>
  <Application>Microsoft Office PowerPoint</Application>
  <PresentationFormat>화면 슬라이드 쇼(4:3)</PresentationFormat>
  <Paragraphs>775</Paragraphs>
  <Slides>164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2</vt:i4>
      </vt:variant>
      <vt:variant>
        <vt:lpstr>슬라이드 제목</vt:lpstr>
      </vt:variant>
      <vt:variant>
        <vt:i4>164</vt:i4>
      </vt:variant>
    </vt:vector>
  </HeadingPairs>
  <TitlesOfParts>
    <vt:vector size="166" baseType="lpstr">
      <vt:lpstr>1_Office Theme</vt:lpstr>
      <vt:lpstr>2_Office Theme</vt:lpstr>
      <vt:lpstr>슬라이드 1</vt:lpstr>
      <vt:lpstr>슬라이드 2</vt:lpstr>
      <vt:lpstr>17.1 생성적 적대 신경망 소개</vt:lpstr>
      <vt:lpstr>17.1 생성적 적대 신경망 소개</vt:lpstr>
      <vt:lpstr>17.1 생성적 적대 신경망 소개</vt:lpstr>
      <vt:lpstr>17.1 생성적 적대 신경망 소개</vt:lpstr>
      <vt:lpstr>17.1 생성적 적대 신경망 소개</vt:lpstr>
      <vt:lpstr>17.1 생성적 적대 신경망 소개</vt:lpstr>
      <vt:lpstr>17.1 생성적 적대 신경망 소개</vt:lpstr>
      <vt:lpstr>17.1 생성적 적대 신경망 소개</vt:lpstr>
      <vt:lpstr>17.1 생성적 적대 신경망 소개</vt:lpstr>
      <vt:lpstr>17.1 생성적 적대 신경망 소개</vt:lpstr>
      <vt:lpstr>17.1 생성적 적대 신경망 소개</vt:lpstr>
      <vt:lpstr>17.1 생성적 적대 신경망 소개</vt:lpstr>
      <vt:lpstr>17.1 생성적 적대 신경망 소개</vt:lpstr>
      <vt:lpstr>17.1 생성적 적대 신경망 소개</vt:lpstr>
      <vt:lpstr>17.1 생성적 적대 신경망 소개</vt:lpstr>
      <vt:lpstr>17.1 생성적 적대 신경망 소개</vt:lpstr>
      <vt:lpstr>17.1 생성적 적대 신경망 소개</vt:lpstr>
      <vt:lpstr>17.1 생성적 적대 신경망 소개</vt:lpstr>
      <vt:lpstr>17.1 생성적 적대 신경망 소개</vt:lpstr>
      <vt:lpstr>17.1 생성적 적대 신경망 소개</vt:lpstr>
      <vt:lpstr>17.1 생성적 적대 신경망 소개</vt:lpstr>
      <vt:lpstr>17.1 생성적 적대 신경망 소개</vt:lpstr>
      <vt:lpstr>17.1 생성적 적대 신경망 소개</vt:lpstr>
      <vt:lpstr>17.1 생성적 적대 신경망 소개</vt:lpstr>
      <vt:lpstr>17.1 생성적 적대 신경망 소개</vt:lpstr>
      <vt:lpstr>17.1 생성적 적대 신경망 소개</vt:lpstr>
      <vt:lpstr>17.2 밑바닥부터 GAN 모델 구현</vt:lpstr>
      <vt:lpstr>17.2 밑바닥부터 GAN 모델 구현</vt:lpstr>
      <vt:lpstr>17.2 밑바닥부터 GAN 모델 구현</vt:lpstr>
      <vt:lpstr>17.2 밑바닥부터 GAN 모델 구현</vt:lpstr>
      <vt:lpstr>17.2 밑바닥부터 GAN 모델 구현</vt:lpstr>
      <vt:lpstr>17.2 밑바닥부터 GAN 모델 구현</vt:lpstr>
      <vt:lpstr>17.2 밑바닥부터 GAN 모델 구현</vt:lpstr>
      <vt:lpstr>17.2 밑바닥부터 GAN 모델 구현</vt:lpstr>
      <vt:lpstr>17.2 밑바닥부터 GAN 모델 구현</vt:lpstr>
      <vt:lpstr>17.2 밑바닥부터 GAN 모델 구현</vt:lpstr>
      <vt:lpstr>17.2 밑바닥부터 GAN 모델 구현</vt:lpstr>
      <vt:lpstr>17.2 밑바닥부터 GAN 모델 구현</vt:lpstr>
      <vt:lpstr>17.2 밑바닥부터 GAN 모델 구현</vt:lpstr>
      <vt:lpstr>17.2 밑바닥부터 GAN 모델 구현</vt:lpstr>
      <vt:lpstr>17.2 밑바닥부터 GAN 모델 구현</vt:lpstr>
      <vt:lpstr>17.2 밑바닥부터 GAN 모델 구현</vt:lpstr>
      <vt:lpstr>17.2 밑바닥부터 GAN 모델 구현</vt:lpstr>
      <vt:lpstr>17.2 밑바닥부터 GAN 모델 구현</vt:lpstr>
      <vt:lpstr>17.2 밑바닥부터 GAN 모델 구현</vt:lpstr>
      <vt:lpstr>17.2 밑바닥부터 GAN 모델 구현</vt:lpstr>
      <vt:lpstr>17.2 밑바닥부터 GAN 모델 구현</vt:lpstr>
      <vt:lpstr>17.2 밑바닥부터 GAN 모델 구현</vt:lpstr>
      <vt:lpstr>17.2 밑바닥부터 GAN 모델 구현</vt:lpstr>
      <vt:lpstr>17.2 밑바닥부터 GAN 모델 구현</vt:lpstr>
      <vt:lpstr>17.2 밑바닥부터 GAN 모델 구현</vt:lpstr>
      <vt:lpstr>17.2 밑바닥부터 GAN 모델 구현</vt:lpstr>
      <vt:lpstr>17.2 밑바닥부터 GAN 모델 구현</vt:lpstr>
      <vt:lpstr>17.2 밑바닥부터 GAN 모델 구현</vt:lpstr>
      <vt:lpstr>17.2 밑바닥부터 GAN 모델 구현</vt:lpstr>
      <vt:lpstr>17.2 밑바닥부터 GAN 모델 구현</vt:lpstr>
      <vt:lpstr>17.2 밑바닥부터 GAN 모델 구현</vt:lpstr>
      <vt:lpstr>17.2 밑바닥부터 GAN 모델 구현</vt:lpstr>
      <vt:lpstr>17.2 밑바닥부터 GAN 모델 구현</vt:lpstr>
      <vt:lpstr>17.2 밑바닥부터 GAN 모델 구현</vt:lpstr>
      <vt:lpstr>17.2 밑바닥부터 GAN 모델 구현</vt:lpstr>
      <vt:lpstr>17.2 밑바닥부터 GAN 모델 구현</vt:lpstr>
      <vt:lpstr>17.2 밑바닥부터 GAN 모델 구현</vt:lpstr>
      <vt:lpstr>17.2 밑바닥부터 GAN 모델 구현</vt:lpstr>
      <vt:lpstr>17.2 밑바닥부터 GAN 모델 구현</vt:lpstr>
      <vt:lpstr>17.2 밑바닥부터 GAN 모델 구현</vt:lpstr>
      <vt:lpstr>17.2 밑바닥부터 GAN 모델 구현</vt:lpstr>
      <vt:lpstr>17.2 밑바닥부터 GAN 모델 구현</vt:lpstr>
      <vt:lpstr>17.2 밑바닥부터 GAN 모델 구현</vt:lpstr>
      <vt:lpstr>17.2 밑바닥부터 GAN 모델 구현</vt:lpstr>
      <vt:lpstr>17.2 밑바닥부터 GAN 모델 구현</vt:lpstr>
      <vt:lpstr>17.2 밑바닥부터 GAN 모델 구현</vt:lpstr>
      <vt:lpstr>17.2 밑바닥부터 GAN 모델 구현</vt:lpstr>
      <vt:lpstr>17.2 밑바닥부터 GAN 모델 구현</vt:lpstr>
      <vt:lpstr>17.2 밑바닥부터 GAN 모델 구현</vt:lpstr>
      <vt:lpstr>17.2 밑바닥부터 GAN 모델 구현</vt:lpstr>
      <vt:lpstr>17.2 밑바닥부터 GAN 모델 구현</vt:lpstr>
      <vt:lpstr>17.2 밑바닥부터 GAN 모델 구현</vt:lpstr>
      <vt:lpstr>17.2 밑바닥부터 GAN 모델 구현</vt:lpstr>
      <vt:lpstr>17.2 밑바닥부터 GAN 모델 구현</vt:lpstr>
      <vt:lpstr>17.2 밑바닥부터 GAN 모델 구현</vt:lpstr>
      <vt:lpstr>17.2 밑바닥부터 GAN 모델 구현</vt:lpstr>
      <vt:lpstr>17.2 밑바닥부터 GAN 모델 구현</vt:lpstr>
      <vt:lpstr>17.2 밑바닥부터 GAN 모델 구현</vt:lpstr>
      <vt:lpstr>17.3 합성곱 GAN과 바서슈타인 GAN으로 합성 이미지 품질 높이기</vt:lpstr>
      <vt:lpstr>17.3 합성곱 GAN과 바서슈타인 GAN으로 합성 이미지 품질 높이기</vt:lpstr>
      <vt:lpstr>17.3 합성곱 GAN과 바서슈타인 GAN으로 합성 이미지 품질 높이기</vt:lpstr>
      <vt:lpstr>17.3 합성곱 GAN과 바서슈타인 GAN으로 합성 이미지 품질 높이기</vt:lpstr>
      <vt:lpstr>17.3 합성곱 GAN과 바서슈타인 GAN으로 합성 이미지 품질 높이기</vt:lpstr>
      <vt:lpstr>17.3 합성곱 GAN과 바서슈타인 GAN으로 합성 이미지 품질 높이기</vt:lpstr>
      <vt:lpstr>17.3 합성곱 GAN과 바서슈타인 GAN으로 합성 이미지 품질 높이기</vt:lpstr>
      <vt:lpstr>17.3 합성곱 GAN과 바서슈타인 GAN으로 합성 이미지 품질 높이기</vt:lpstr>
      <vt:lpstr>17.3 합성곱 GAN과 바서슈타인 GAN으로 합성 이미지 품질 높이기</vt:lpstr>
      <vt:lpstr>17.3 합성곱 GAN과 바서슈타인 GAN으로 합성 이미지 품질 높이기</vt:lpstr>
      <vt:lpstr>17.3 합성곱 GAN과 바서슈타인 GAN으로 합성 이미지 품질 높이기</vt:lpstr>
      <vt:lpstr>17.3 합성곱 GAN과 바서슈타인 GAN으로 합성 이미지 품질 높이기</vt:lpstr>
      <vt:lpstr>17.3 합성곱 GAN과 바서슈타인 GAN으로 합성 이미지 품질 높이기</vt:lpstr>
      <vt:lpstr>17.3 합성곱 GAN과 바서슈타인 GAN으로 합성 이미지 품질 높이기</vt:lpstr>
      <vt:lpstr>17.3 합성곱 GAN과 바서슈타인 GAN으로 합성 이미지 품질 높이기</vt:lpstr>
      <vt:lpstr>17.3 합성곱 GAN과 바서슈타인 GAN으로 합성 이미지 품질 높이기</vt:lpstr>
      <vt:lpstr>17.3 합성곱 GAN과 바서슈타인 GAN으로 합성 이미지 품질 높이기</vt:lpstr>
      <vt:lpstr>17.3 합성곱 GAN과 바서슈타인 GAN으로 합성 이미지 품질 높이기</vt:lpstr>
      <vt:lpstr>17.3 합성곱 GAN과 바서슈타인 GAN으로 합성 이미지 품질 높이기</vt:lpstr>
      <vt:lpstr>17.3 합성곱 GAN과 바서슈타인 GAN으로 합성 이미지 품질 높이기</vt:lpstr>
      <vt:lpstr>17.3 합성곱 GAN과 바서슈타인 GAN으로 합성 이미지 품질 높이기</vt:lpstr>
      <vt:lpstr>17.3 합성곱 GAN과 바서슈타인 GAN으로 합성 이미지 품질 높이기</vt:lpstr>
      <vt:lpstr>17.3 합성곱 GAN과 바서슈타인 GAN으로 합성 이미지 품질 높이기</vt:lpstr>
      <vt:lpstr>17.3 합성곱 GAN과 바서슈타인 GAN으로 합성 이미지 품질 높이기</vt:lpstr>
      <vt:lpstr>17.3 합성곱 GAN과 바서슈타인 GAN으로 합성 이미지 품질 높이기</vt:lpstr>
      <vt:lpstr>17.3 합성곱 GAN과 바서슈타인 GAN으로 합성 이미지 품질 높이기</vt:lpstr>
      <vt:lpstr>17.3 합성곱 GAN과 바서슈타인 GAN으로 합성 이미지 품질 높이기</vt:lpstr>
      <vt:lpstr>17.3 합성곱 GAN과 바서슈타인 GAN으로 합성 이미지 품질 높이기</vt:lpstr>
      <vt:lpstr>17.3 합성곱 GAN과 바서슈타인 GAN으로 합성 이미지 품질 높이기</vt:lpstr>
      <vt:lpstr>17.3 합성곱 GAN과 바서슈타인 GAN으로 합성 이미지 품질 높이기</vt:lpstr>
      <vt:lpstr>17.3 합성곱 GAN과 바서슈타인 GAN으로 합성 이미지 품질 높이기</vt:lpstr>
      <vt:lpstr>17.3 합성곱 GAN과 바서슈타인 GAN으로 합성 이미지 품질 높이기</vt:lpstr>
      <vt:lpstr>17.3 합성곱 GAN과 바서슈타인 GAN으로 합성 이미지 품질 높이기</vt:lpstr>
      <vt:lpstr>17.3 합성곱 GAN과 바서슈타인 GAN으로 합성 이미지 품질 높이기</vt:lpstr>
      <vt:lpstr>17.3 합성곱 GAN과 바서슈타인 GAN으로 합성 이미지 품질 높이기</vt:lpstr>
      <vt:lpstr>17.3 합성곱 GAN과 바서슈타인 GAN으로 합성 이미지 품질 높이기</vt:lpstr>
      <vt:lpstr>17.3 합성곱 GAN과 바서슈타인 GAN으로 합성 이미지 품질 높이기</vt:lpstr>
      <vt:lpstr>17.3 합성곱 GAN과 바서슈타인 GAN으로 합성 이미지 품질 높이기</vt:lpstr>
      <vt:lpstr>17.3 합성곱 GAN과 바서슈타인 GAN으로 합성 이미지 품질 높이기</vt:lpstr>
      <vt:lpstr>17.3 합성곱 GAN과 바서슈타인 GAN으로 합성 이미지 품질 높이기</vt:lpstr>
      <vt:lpstr>17.3 합성곱 GAN과 바서슈타인 GAN으로 합성 이미지 품질 높이기</vt:lpstr>
      <vt:lpstr>17.3 합성곱 GAN과 바서슈타인 GAN으로 합성 이미지 품질 높이기</vt:lpstr>
      <vt:lpstr>17.3 합성곱 GAN과 바서슈타인 GAN으로 합성 이미지 품질 높이기</vt:lpstr>
      <vt:lpstr>17.3 합성곱 GAN과 바서슈타인 GAN으로 합성 이미지 품질 높이기</vt:lpstr>
      <vt:lpstr>17.3 합성곱 GAN과 바서슈타인 GAN으로 합성 이미지 품질 높이기</vt:lpstr>
      <vt:lpstr>17.3 합성곱 GAN과 바서슈타인 GAN으로 합성 이미지 품질 높이기</vt:lpstr>
      <vt:lpstr>17.3 합성곱 GAN과 바서슈타인 GAN으로 합성 이미지 품질 높이기</vt:lpstr>
      <vt:lpstr>17.3 합성곱 GAN과 바서슈타인 GAN으로 합성 이미지 품질 높이기</vt:lpstr>
      <vt:lpstr>17.3 합성곱 GAN과 바서슈타인 GAN으로 합성 이미지 품질 높이기</vt:lpstr>
      <vt:lpstr>17.3 합성곱 GAN과 바서슈타인 GAN으로 합성 이미지 품질 높이기</vt:lpstr>
      <vt:lpstr>17.3 합성곱 GAN과 바서슈타인 GAN으로 합성 이미지 품질 높이기</vt:lpstr>
      <vt:lpstr>17.3 합성곱 GAN과 바서슈타인 GAN으로 합성 이미지 품질 높이기</vt:lpstr>
      <vt:lpstr>17.3 합성곱 GAN과 바서슈타인 GAN으로 합성 이미지 품질 높이기</vt:lpstr>
      <vt:lpstr>17.3 합성곱 GAN과 바서슈타인 GAN으로 합성 이미지 품질 높이기</vt:lpstr>
      <vt:lpstr>17.3 합성곱 GAN과 바서슈타인 GAN으로 합성 이미지 품질 높이기</vt:lpstr>
      <vt:lpstr>17.3 합성곱 GAN과 바서슈타인 GAN으로 합성 이미지 품질 높이기</vt:lpstr>
      <vt:lpstr>17.3 합성곱 GAN과 바서슈타인 GAN으로 합성 이미지 품질 높이기</vt:lpstr>
      <vt:lpstr>17.3 합성곱 GAN과 바서슈타인 GAN으로 합성 이미지 품질 높이기</vt:lpstr>
      <vt:lpstr>17.3 합성곱 GAN과 바서슈타인 GAN으로 합성 이미지 품질 높이기</vt:lpstr>
      <vt:lpstr>17.3 합성곱 GAN과 바서슈타인 GAN으로 합성 이미지 품질 높이기</vt:lpstr>
      <vt:lpstr>17.3 합성곱 GAN과 바서슈타인 GAN으로 합성 이미지 품질 높이기</vt:lpstr>
      <vt:lpstr>17.3 합성곱 GAN과 바서슈타인 GAN으로 합성 이미지 품질 높이기</vt:lpstr>
      <vt:lpstr>17.3 합성곱 GAN과 바서슈타인 GAN으로 합성 이미지 품질 높이기</vt:lpstr>
      <vt:lpstr>17.3 합성곱 GAN과 바서슈타인 GAN으로 합성 이미지 품질 높이기</vt:lpstr>
      <vt:lpstr>17.3 합성곱 GAN과 바서슈타인 GAN으로 합성 이미지 품질 높이기</vt:lpstr>
      <vt:lpstr>17.3 합성곱 GAN과 바서슈타인 GAN으로 합성 이미지 품질 높이기</vt:lpstr>
      <vt:lpstr>17.3 합성곱 GAN과 바서슈타인 GAN으로 합성 이미지 품질 높이기</vt:lpstr>
      <vt:lpstr>17.3 합성곱 GAN과 바서슈타인 GAN으로 합성 이미지 품질 높이기</vt:lpstr>
      <vt:lpstr>17.3 합성곱 GAN과 바서슈타인 GAN으로 합성 이미지 품질 높이기</vt:lpstr>
      <vt:lpstr>17.3 합성곱 GAN과 바서슈타인 GAN으로 합성 이미지 품질 높이기</vt:lpstr>
      <vt:lpstr>17.3 합성곱 GAN과 바서슈타인 GAN으로 합성 이미지 품질 높이기</vt:lpstr>
      <vt:lpstr>17.4 다른 GAN 애플리케이션</vt:lpstr>
      <vt:lpstr>17.4 다른 GAN 애플리케이션</vt:lpstr>
      <vt:lpstr>17.4 다른 GAN 애플리케이션</vt:lpstr>
      <vt:lpstr>17.4 다른 GAN 애플리케이션</vt:lpstr>
      <vt:lpstr>17.5 요약</vt:lpstr>
      <vt:lpstr>17.5 요약</vt:lpstr>
      <vt:lpstr>17.5 요약</vt:lpstr>
    </vt:vector>
  </TitlesOfParts>
  <Company>The National Academies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Megan Ellinger</dc:creator>
  <cp:lastModifiedBy>admin</cp:lastModifiedBy>
  <cp:revision>1624</cp:revision>
  <cp:lastPrinted>2016-08-10T06:58:55Z</cp:lastPrinted>
  <dcterms:created xsi:type="dcterms:W3CDTF">2013-04-05T19:58:06Z</dcterms:created>
  <dcterms:modified xsi:type="dcterms:W3CDTF">2021-04-26T05:43:47Z</dcterms:modified>
</cp:coreProperties>
</file>